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887" r:id="rId2"/>
    <p:sldId id="1070" r:id="rId3"/>
    <p:sldId id="1079" r:id="rId4"/>
    <p:sldId id="1080" r:id="rId5"/>
    <p:sldId id="1081" r:id="rId6"/>
    <p:sldId id="1082" r:id="rId7"/>
    <p:sldId id="1083" r:id="rId8"/>
    <p:sldId id="1084" r:id="rId9"/>
    <p:sldId id="1085" r:id="rId10"/>
    <p:sldId id="1086" r:id="rId11"/>
    <p:sldId id="1087" r:id="rId12"/>
    <p:sldId id="1088" r:id="rId13"/>
    <p:sldId id="1089" r:id="rId14"/>
    <p:sldId id="1090" r:id="rId15"/>
    <p:sldId id="1091" r:id="rId16"/>
    <p:sldId id="1092" r:id="rId17"/>
    <p:sldId id="1093" r:id="rId18"/>
    <p:sldId id="1094" r:id="rId19"/>
    <p:sldId id="1095" r:id="rId20"/>
    <p:sldId id="1096" r:id="rId21"/>
    <p:sldId id="1097" r:id="rId22"/>
    <p:sldId id="1098" r:id="rId23"/>
    <p:sldId id="1099" r:id="rId24"/>
    <p:sldId id="1100" r:id="rId25"/>
    <p:sldId id="1101" r:id="rId26"/>
    <p:sldId id="1102" r:id="rId27"/>
    <p:sldId id="1072" r:id="rId28"/>
    <p:sldId id="1073" r:id="rId29"/>
    <p:sldId id="1074" r:id="rId30"/>
    <p:sldId id="1075" r:id="rId31"/>
    <p:sldId id="1076" r:id="rId32"/>
    <p:sldId id="1077" r:id="rId33"/>
    <p:sldId id="1078" r:id="rId34"/>
    <p:sldId id="890" r:id="rId35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93979" autoAdjust="0"/>
  </p:normalViewPr>
  <p:slideViewPr>
    <p:cSldViewPr snapToObjects="1" showGuides="1">
      <p:cViewPr varScale="1">
        <p:scale>
          <a:sx n="56" d="100"/>
          <a:sy n="56" d="100"/>
        </p:scale>
        <p:origin x="788" y="48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13/12/2022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13/12/2022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1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13 dicembre 2022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94964989f1c5660e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CO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8b3c8229044213f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www.acquistinretepa.it/opencms/opencms/chisiamo_strumenti_CO.html" TargetMode="External"/><Relationship Id="rId4" Type="http://schemas.openxmlformats.org/officeDocument/2006/relationships/hyperlink" Target="https://www.acquistinretepa.it/opencms/opencms/programma_acquistiverdi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b90c4b411788ee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s://www.acquistinretepa.it/opencms/opencms/chisiamo_strumenti_SD.html" TargetMode="External"/><Relationship Id="rId4" Type="http://schemas.openxmlformats.org/officeDocument/2006/relationships/hyperlink" Target="https://www.acquistinretepa.it/opencms/opencms/programma_acquistiverdi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4f4e56d529b156f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s://www.acquistinretepa.it/opencms/opencms/chisiamo_strumenti_AQ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3f78a572d4daec7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hyperlink" Target="https://www.acquistinretepa.it/opencms/opencms/chisiamo_strumenti_SD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d95b63d9f6dde9a6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CO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hyperlink" Target="https://www.acquistinretepa.it/opencms/opencms/scheda_iniziativa.html?idIniziativa=c01a986b0036d119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9629554ca6280bf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CO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beb1c02061e00ad3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CO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7de308b62bd6ea58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CO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3bdf0508c549d8d4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CO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per gestione degli immobili e del territorio</a:t>
            </a:r>
          </a:p>
          <a:p>
            <a:endParaRPr lang="it-IT" dirty="0" smtClean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</a:t>
            </a:r>
            <a:r>
              <a:rPr lang="it-IT" sz="2400" dirty="0">
                <a:solidFill>
                  <a:srgbClr val="5B6770"/>
                </a:solidFill>
              </a:rPr>
              <a:t>iniziative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Gestione Integrata Sicurezza 4 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9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59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d'Aosta, Piemonte e Liguria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Sintesi S.p.A., NIER Ingegneria S.p.A. , PROJIT S.r.l., SINTESI SANITA’ S.r.l. , Adecco Formazione S.r.l., Archè Società Cooperativa a r.l., CSA TEAM </a:t>
                      </a:r>
                      <a:r>
                        <a:rPr lang="it-IT" sz="900" u="sng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e Trentino Alto Adige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Sintesi S.p.A., NIER Ingegneria S.p.A. , PROJIT S.r.l., SINTESI SANITA’ S.r.l. , Adecco Formazione S.r.l., Archè Società Cooperativa a r.l., CSA TEAM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 e Friuli Venezia Giulia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25/03/2019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26/07/2022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Consilia CFO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Ergocenter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Sources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Romagna, Marche e Abruzzo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COM Metodi S.p.A. , Deloitte Consulting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Sardegna, Toscana e Umbria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25/03/2019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01/09/2022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Consilia CFO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Ergocenter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Sources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Sintesi S.p.A., NIER Ingegneria S.p.A. , PROJIT S.r.l., SINTESI SANITA’ S.r.l. , Adecco Formazione S.r.l., Archè Società Cooperativa a r.l., CSA TEAM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 e Molise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COM Metodi S.p.A. , Deloitte Consulting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 e Basilicata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25/03/2019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26/07/2022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Consilia CFO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Ergocenter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Sources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 e 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- Sintesi S.p.A., NIER Ingegneria S.p.A. , PROJIT S.r.l., SINTESI SANITA’ S.r.l. , Adecco Formazione S.r.l., Archè Società Cooperativa a r.l., CSA TEAM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</a:tbl>
          </a:graphicData>
        </a:graphic>
      </p:graphicFrame>
      <p:pic>
        <p:nvPicPr>
          <p:cNvPr id="6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1117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75736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6200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450201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50056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58812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2DEA06E-F530-47DF-B5BF-7CB1DB8E0622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6824A5CB-25B4-40E5-A142-5FF33253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9037C70-6DEE-419A-B550-9C5832DFD4F1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8" descr="Anteprima immagine">
            <a:extLst>
              <a:ext uri="{FF2B5EF4-FFF2-40B4-BE49-F238E27FC236}">
                <a16:creationId xmlns:a16="http://schemas.microsoft.com/office/drawing/2014/main" id="{F66E84D6-0E1B-40F9-82CE-A87B7554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202CFF5-8F67-4A31-8876-A87EA228CE64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22D1F942-2283-4151-AFA8-BB412699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AC756FE-C6C9-418A-815E-08E9C25070BD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2" name="Picture 10" descr="Anteprima immagine">
            <a:extLst>
              <a:ext uri="{FF2B5EF4-FFF2-40B4-BE49-F238E27FC236}">
                <a16:creationId xmlns:a16="http://schemas.microsoft.com/office/drawing/2014/main" id="{F42202E7-1D82-46FC-9AEB-30CDB1F3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08EE5EC3-07AA-4CF1-89E9-7229AA7E2789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4" name="Picture 18" descr="Anteprima immagine">
            <a:extLst>
              <a:ext uri="{FF2B5EF4-FFF2-40B4-BE49-F238E27FC236}">
                <a16:creationId xmlns:a16="http://schemas.microsoft.com/office/drawing/2014/main" id="{85DD41D3-9120-4F20-941F-6D93F968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F352C775-30C8-4A72-A4AD-CDB417B08BB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6" name="Picture 12" descr="Anteprima immagine">
            <a:extLst>
              <a:ext uri="{FF2B5EF4-FFF2-40B4-BE49-F238E27FC236}">
                <a16:creationId xmlns:a16="http://schemas.microsoft.com/office/drawing/2014/main" id="{FC456777-0AFA-401B-B17D-A1CEE63D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36E61A0D-4416-4D81-91CF-4FD671B900E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8" name="Picture 16" descr="Anteprima immagine">
            <a:extLst>
              <a:ext uri="{FF2B5EF4-FFF2-40B4-BE49-F238E27FC236}">
                <a16:creationId xmlns:a16="http://schemas.microsoft.com/office/drawing/2014/main" id="{06FDF4F3-3DB2-45DC-8484-0003B0DF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A3CB5D48-068C-4B58-8472-0327FCE40DCB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12" descr="Anteprima immagine">
            <a:extLst>
              <a:ext uri="{FF2B5EF4-FFF2-40B4-BE49-F238E27FC236}">
                <a16:creationId xmlns:a16="http://schemas.microsoft.com/office/drawing/2014/main" id="{FC456777-0AFA-401B-B17D-A1CEE63D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23" y="3253776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Anteprima immagine">
            <a:extLst>
              <a:ext uri="{FF2B5EF4-FFF2-40B4-BE49-F238E27FC236}">
                <a16:creationId xmlns:a16="http://schemas.microsoft.com/office/drawing/2014/main" id="{FC456777-0AFA-401B-B17D-A1CEE63D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23" y="4005944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 descr="Anteprima immagine">
            <a:extLst>
              <a:ext uri="{FF2B5EF4-FFF2-40B4-BE49-F238E27FC236}">
                <a16:creationId xmlns:a16="http://schemas.microsoft.com/office/drawing/2014/main" id="{FC456777-0AFA-401B-B17D-A1CEE63D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23" y="536908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73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Multiservizio tecnologico integrato energia per la sanità 2 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l’affidamento delle attività di gestione, conduzione e manutenzione degli impianti tecnologici e delle strutture edili, la fornitura dei vettori energetici, l’implementazione degli interventi di riqualificazione e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 dei sistemi edificio/impianto delle Amministrazioni Sanitarie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844527"/>
            <a:ext cx="6954098" cy="17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energia con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elettrico con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Altri servizi tecnologici ed edili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governo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998040"/>
            <a:ext cx="6893998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Stipula di un singolo contratto a fronte dell’erogazione di una molteplicità di servizi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degli impatti ambientali e tutela della salute e della sicurezza dei lavoratori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Qualità del servizio e risparmio in termini economici, con la relativa opportunità di destinare le risorse risparmiate anche ad altri investimenti/finanziamenti di progetti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Alti livelli di servizio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Acquisizione di un quadro conoscitivo completo dei consumi energetici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06077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Multiservizio tecnologico integrato energia per la sanità 2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18652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74953EC-814F-4E6B-BBBC-D44B69AB6874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02683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 o 7 anni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10/01/2017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79853"/>
              <a:ext cx="237626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(12 + 12 per i lotti accessori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C7A749AA-229B-4ED5-8810-4FC928CAC2CF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0" name="Rettangolo con angoli arrotondati 40">
              <a:extLst>
                <a:ext uri="{FF2B5EF4-FFF2-40B4-BE49-F238E27FC236}">
                  <a16:creationId xmlns:a16="http://schemas.microsoft.com/office/drawing/2014/main" id="{5D01AE8A-CD05-4A47-97D2-CDE32EA300D4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D563004D-DC1D-4B23-BFCC-B45F19F4CA1B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6" name="CasellaDiTesto 55">
                <a:hlinkClick r:id="rId5"/>
                <a:extLst>
                  <a:ext uri="{FF2B5EF4-FFF2-40B4-BE49-F238E27FC236}">
                    <a16:creationId xmlns:a16="http://schemas.microsoft.com/office/drawing/2014/main" id="{C36548C0-1015-463A-B1B8-DB84987D7DA1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7" name="Elemento grafico 54">
                <a:extLst>
                  <a:ext uri="{FF2B5EF4-FFF2-40B4-BE49-F238E27FC236}">
                    <a16:creationId xmlns:a16="http://schemas.microsoft.com/office/drawing/2014/main" id="{7ABF38F0-C2AE-4D8E-A994-4DF1E354B026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8" name="Figura a mano libera: forma 44">
                  <a:extLst>
                    <a:ext uri="{FF2B5EF4-FFF2-40B4-BE49-F238E27FC236}">
                      <a16:creationId xmlns:a16="http://schemas.microsoft.com/office/drawing/2014/main" id="{64A6190A-EC02-483A-8B0F-119990B0A97A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0" name="Figura a mano libera: forma 45">
                  <a:extLst>
                    <a:ext uri="{FF2B5EF4-FFF2-40B4-BE49-F238E27FC236}">
                      <a16:creationId xmlns:a16="http://schemas.microsoft.com/office/drawing/2014/main" id="{CD3542BF-DD6F-4B11-85DC-BCD026848747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3" name="Rettangolo con angoli arrotondati 2">
            <a:hlinkClick r:id="rId6"/>
            <a:extLst>
              <a:ext uri="{FF2B5EF4-FFF2-40B4-BE49-F238E27FC236}">
                <a16:creationId xmlns:a16="http://schemas.microsoft.com/office/drawing/2014/main" id="{BA67900F-7492-478D-9EFC-D40273AD57D6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291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053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D’Aosta e Piemonte 1 (Province di Alessandria, Asti, Cuneo e Torino)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06/05/2019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Edison Facility Solutions S.p.A. e Bosch Energy and Building Solutions Italy </a:t>
                      </a:r>
                      <a:r>
                        <a:rPr lang="en-US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1 (Province di Milano, Monza-Brianza, Como e Varese) e Piemonte 2 (Province di Biella, Novara, Vercelli e Verbano – Cusio - Ossola)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03/09/2018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02/09/2020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Edison Facility Solutions S.p.A. e Bosch Energy and Building Solutions Italy </a:t>
                      </a:r>
                      <a:r>
                        <a:rPr lang="en-US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2 (Province di Pavia, Lodi, Cremona e Mantova) ed Emilia Romagna 1 (Province di: Piacenza, Parma, Modena e Reggio Emilia)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27/01/2020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Edison Facility Solutions S.p.A. e Bosch Energy and Building Solutions Italy </a:t>
                      </a:r>
                      <a:r>
                        <a:rPr lang="en-US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3 (Province di Sondrio, Bergamo, Brescia e Lecco), Veneto 1 (Province di: Verona e Vicenza) e Trentino Alto Adige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10/01/2017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10/01/2019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Carbotermo S.p.A ed Eletecno ST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 2 (Province di Belluno, Padova, Rovigo, Treviso e Venezia) e Friuli Venezia Giulia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25/09/2018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25/09/2020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 2 (Province di Bologna, Ferrara, Ravenna, Forlì-Cesena e Rimini) e Marche 1 (Provincia di Pesaro-Urbino)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23/10/2017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23/10/2019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COMBUSTIBILI NUOVA PRENESTINA S.p.A. - FPM S.r.l.- Baglioni S.r.l.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 e Toscana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22/07/2019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ANTAS S.p.A., MST S.p.A., L’Operosa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Techne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 e Sardegna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10/01/2017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10/01/2019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Carbotermo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ed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Eletecno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ST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Abruzzo, Marche 2 (Province di Ancona, Macerata, Fermo e Ascoli Piceno) e Umbria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28/10/2020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12/03/2021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ANTAS S.p.A., MST S.p.A., L’Operosa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Techne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 e Molise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06/04/2020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01/04/2022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8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Puglia, Basilicata e Calabria 1 (Provincia di Cosenza)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31/05/2023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GUERRATO S.p.A.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61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 e Calabria 2 (Province di Catanzaro, Crotone, Reggio Calabria e Vibo Valentia)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21/09/2017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21/09/2019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Rekeep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Mieci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71601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16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50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199147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331737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37355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4867798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410004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637886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BAE7C67-5184-4C7B-8692-933AD8F19716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6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2B6D6C6-17D0-4C53-AF43-855C1610DE1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8" descr="Anteprima immagine">
            <a:extLst>
              <a:ext uri="{FF2B5EF4-FFF2-40B4-BE49-F238E27FC236}">
                <a16:creationId xmlns:a16="http://schemas.microsoft.com/office/drawing/2014/main" id="{4E3FFC10-2944-40CE-A530-38D97207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B77C0A7-225E-4840-BD44-FCAF6D37C8A8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CFCD20B-CFD3-4561-9DF5-06A455242B16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8860459A-9AAF-47A9-81FF-D4C83553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2E43237-BB94-473E-9D05-57E892A45EC9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8" descr="Anteprima immagine">
            <a:extLst>
              <a:ext uri="{FF2B5EF4-FFF2-40B4-BE49-F238E27FC236}">
                <a16:creationId xmlns:a16="http://schemas.microsoft.com/office/drawing/2014/main" id="{B04B3B64-9779-42BA-91EC-FB0FF15D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CDBA66A8-B602-4A39-AC79-77BE65F4414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12" descr="Anteprima immagine">
            <a:extLst>
              <a:ext uri="{FF2B5EF4-FFF2-40B4-BE49-F238E27FC236}">
                <a16:creationId xmlns:a16="http://schemas.microsoft.com/office/drawing/2014/main" id="{FBA6D12E-EB6C-4BDE-A625-39C2F8AA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A8C68C4-BB2F-4112-92F2-55528B5BA0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6" descr="Anteprima immagine">
            <a:extLst>
              <a:ext uri="{FF2B5EF4-FFF2-40B4-BE49-F238E27FC236}">
                <a16:creationId xmlns:a16="http://schemas.microsoft.com/office/drawing/2014/main" id="{369214AC-52F8-4CAF-BC8D-A5A5B117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99F847C4-958A-422A-9260-3C685993A72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2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15" y="2452958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31" y="601772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15" y="4501989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15" y="292420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561685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54" y="5249976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40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Multiservizio tecnologico integrato energia per la sanità 2 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272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1, Piemonte 1 e 2, Valle d’Aosta, Liguria, Toscana e Lazio limitatamente agli ambiti territoriali descritti nella documentazione di gara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14/01/2019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3, Veneto 1 e 2, Trentino Alto Adige e Friuli Venezia Giulia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05/08/2019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Rekeep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Mieci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Sardegna, Campania, Molise, Puglia, Basilicata, Calabria 1 e 2, Sicilia e Lazio limitatamente agli ambiti territoriali descritti nella documentazione di gara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07/01/2020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07/01/2022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Edison Facility Solutions S.p.A. e Bosch Energy and Building Solutions Italy </a:t>
                      </a:r>
                      <a:r>
                        <a:rPr lang="en-US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2, Emilia Romagna 1 e 2, Marche 1 e 2, Umbria, Abruzzo e Lazio limitatamente agli ambiti territoriali descritti nella documentazione di gara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22/07/2019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ANTAS S.p.A., MST S.p.A., L’Operosa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Techne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76838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16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5" y="2065452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67" y="251100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24B3D99-1C9F-4BC8-8022-3107C9A5FE3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559F4D88-4D7E-4F2F-AF92-0CB9A5ED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38B1235-BCCE-4CA1-8F84-3CD4B05A0CC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B88F5573-7336-4497-AFEC-A996DDC0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BC32DF0-A8A5-488C-8418-575CFBFE7350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4F520F3F-BC98-4F03-AA2E-805D373C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03796D5-61DC-463F-BC3F-CAB70037151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0" descr="Anteprima immagine">
            <a:extLst>
              <a:ext uri="{FF2B5EF4-FFF2-40B4-BE49-F238E27FC236}">
                <a16:creationId xmlns:a16="http://schemas.microsoft.com/office/drawing/2014/main" id="{287987B1-FAFF-4BF5-BB02-1E8C3E7C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AB68D55-EB48-4489-A4D7-6C5DC0FD3487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8" descr="Anteprima immagine">
            <a:extLst>
              <a:ext uri="{FF2B5EF4-FFF2-40B4-BE49-F238E27FC236}">
                <a16:creationId xmlns:a16="http://schemas.microsoft.com/office/drawing/2014/main" id="{3931021A-5353-4D2C-9AB1-595DDAD4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890D714-355C-4622-9B3A-B3897B127FDD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7A3119BE-5B63-4A80-BF36-3A8F4103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00D0EA7-F90D-4292-94A4-D24A65E96B0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E3E7D7A1-9F8B-472F-9124-1A2BE98A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38450A5-DF97-419C-B7B3-9CE54978D1C2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5" y="352153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67" y="2976102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3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Pulizia caserme e servizi </a:t>
            </a:r>
            <a:r>
              <a:rPr lang="it-IT" dirty="0" smtClean="0"/>
              <a:t>aggiuntivi </a:t>
            </a:r>
            <a:r>
              <a:rPr lang="it-IT" dirty="0"/>
              <a:t>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prestazione di servizi di pulizia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igiene ambientale da eseguirsi presso gli immobili adibiti ad uso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caserma.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340471"/>
            <a:ext cx="6954098" cy="3103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pulizia e igiene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ambientale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Pulizia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Disinfestazione e derattizzazione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Raccolta e smaltimento rifiuti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Raccolta e smaltimento rifiuti speciali</a:t>
            </a:r>
          </a:p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aggiuntivi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Rifacimento letti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Lavaggio stoviglie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Giardinaggio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Facchinaggio interno ed esterno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800786"/>
            <a:ext cx="6893998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Prestazioni diversificate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garantire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livelli standard di servizio per le caserme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Personalizzazione delle richieste e delle modalità di erogazione del servizio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Razionalizzazione dei costi sostenuti per le attività di pulizia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508823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Pulizia caserme e servizi aggiuntivi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74953EC-814F-4E6B-BBBC-D44B69AB6874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02683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14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05/08/2021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7985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C7A749AA-229B-4ED5-8810-4FC928CAC2CF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0" name="Rettangolo con angoli arrotondati 40">
              <a:extLst>
                <a:ext uri="{FF2B5EF4-FFF2-40B4-BE49-F238E27FC236}">
                  <a16:creationId xmlns:a16="http://schemas.microsoft.com/office/drawing/2014/main" id="{5D01AE8A-CD05-4A47-97D2-CDE32EA300D4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D563004D-DC1D-4B23-BFCC-B45F19F4CA1B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6" name="CasellaDiTesto 55">
                <a:hlinkClick r:id="rId4"/>
                <a:extLst>
                  <a:ext uri="{FF2B5EF4-FFF2-40B4-BE49-F238E27FC236}">
                    <a16:creationId xmlns:a16="http://schemas.microsoft.com/office/drawing/2014/main" id="{C36548C0-1015-463A-B1B8-DB84987D7DA1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7" name="Elemento grafico 54">
                <a:extLst>
                  <a:ext uri="{FF2B5EF4-FFF2-40B4-BE49-F238E27FC236}">
                    <a16:creationId xmlns:a16="http://schemas.microsoft.com/office/drawing/2014/main" id="{7ABF38F0-C2AE-4D8E-A994-4DF1E354B026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8" name="Figura a mano libera: forma 44">
                  <a:extLst>
                    <a:ext uri="{FF2B5EF4-FFF2-40B4-BE49-F238E27FC236}">
                      <a16:creationId xmlns:a16="http://schemas.microsoft.com/office/drawing/2014/main" id="{64A6190A-EC02-483A-8B0F-119990B0A97A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0" name="Figura a mano libera: forma 45">
                  <a:extLst>
                    <a:ext uri="{FF2B5EF4-FFF2-40B4-BE49-F238E27FC236}">
                      <a16:creationId xmlns:a16="http://schemas.microsoft.com/office/drawing/2014/main" id="{CD3542BF-DD6F-4B11-85DC-BCD026848747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3" name="Rettangolo con angoli arrotondati 2">
            <a:hlinkClick r:id="rId5"/>
            <a:extLst>
              <a:ext uri="{FF2B5EF4-FFF2-40B4-BE49-F238E27FC236}">
                <a16:creationId xmlns:a16="http://schemas.microsoft.com/office/drawing/2014/main" id="{BA67900F-7492-478D-9EFC-D40273AD57D6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826652" y="2342023"/>
            <a:ext cx="3480989" cy="312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gestionali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(inclusi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canone)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Costituzione e gestione anagrafica architettonica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del Call Center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Pianificazione e programmazione delle attività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Progettazione e preventivazione delle attività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Controllo e monitoraggio dei livelli di servizio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degli ordini di lavoro</a:t>
            </a:r>
          </a:p>
        </p:txBody>
      </p:sp>
      <p:pic>
        <p:nvPicPr>
          <p:cNvPr id="53" name="Segnaposto 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50" y="1141200"/>
            <a:ext cx="2694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668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081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Genova, Imperia, Savona, Alessandria, Asti, Biella, Cuneo, Torino, Vercelli, Aosta e Novara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20/03/2024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C.M. Service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Verbano, Pavia, Bergamo, Como, Cremona, Lecco, Lodi, Milano, Monza-Brianza, Sondrio, Varese e Brescia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27/09/2021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26/09/2023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Euro &amp;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Promos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FM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Coop. P.A. – 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Miorelli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S.p.A.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Gorizia, Trieste, Udine, Pordenone, Bolzano e Belluno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15/11/2021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14/11/2023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Ciclat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Soc. Coop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Venezia, Treviso, Trento, Verona, Vicenza e Padova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09/01/2024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Pulitori ed Affini - Team Service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Soc.Cons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A.r.l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Bologna, Ferrara, Modena, Parma, Piacenza, Reggio Emilia, Mantova e Rovigo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13/02/2024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L’Operosa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La Spezia, Lucca, Massa Carrara, Grosseto, Livorno, Pisa, Pistoia, Prato, Siena, Firenze e Viterbo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11/10/2021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10/10/2023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Ciclat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Soc. Coop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Chieti, Pescara, Teramo, Forlì Cesena, Ravenna, Rimini, Ancona, Ascoli Piceno, Fermo, Macerata, Pesaro Urbino, Arezzo, Perugia e Terni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22/11/2021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L’Operosa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L’Aquila, Rieti, Avellino, Benevento, Caserta, Frosinone, Campobasso, Isernia e Latina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22/11/2021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L’Operosa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 di Roma 1 relativamente ai Municipi 1, 2, 5, 7, 8, 9, 10, 11, 12, 13 e 14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05/08/2021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04/08/2023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La Cascina Global Service S.r.l. – Global CRI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 di Roma 2 relativamente ai Municipi 3, 4, 6, 15 e comuni in Provincia di Roma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20/03/2024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C.M. Service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8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Catanzaro, Cosenza, Crotone, Napoli, Salerno, Vibo Valentia e Potenza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09/12/2023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Team Service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Soc.Cons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A.r.l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.- Pulitori ed Affini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61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Matera, Bari, Barletta, Brindisi, Foggia, Lecce e Taranto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29/02/2024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Pulitori ed affini S.p.A.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71601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14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BAE7C67-5184-4C7B-8692-933AD8F19716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6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2B6D6C6-17D0-4C53-AF43-855C1610DE1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8" descr="Anteprima immagine">
            <a:extLst>
              <a:ext uri="{FF2B5EF4-FFF2-40B4-BE49-F238E27FC236}">
                <a16:creationId xmlns:a16="http://schemas.microsoft.com/office/drawing/2014/main" id="{4E3FFC10-2944-40CE-A530-38D97207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B77C0A7-225E-4840-BD44-FCAF6D37C8A8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CFCD20B-CFD3-4561-9DF5-06A455242B16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8860459A-9AAF-47A9-81FF-D4C83553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2E43237-BB94-473E-9D05-57E892A45EC9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8" descr="Anteprima immagine">
            <a:extLst>
              <a:ext uri="{FF2B5EF4-FFF2-40B4-BE49-F238E27FC236}">
                <a16:creationId xmlns:a16="http://schemas.microsoft.com/office/drawing/2014/main" id="{B04B3B64-9779-42BA-91EC-FB0FF15D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CDBA66A8-B602-4A39-AC79-77BE65F4414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12" descr="Anteprima immagine">
            <a:extLst>
              <a:ext uri="{FF2B5EF4-FFF2-40B4-BE49-F238E27FC236}">
                <a16:creationId xmlns:a16="http://schemas.microsoft.com/office/drawing/2014/main" id="{FBA6D12E-EB6C-4BDE-A625-39C2F8AA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A8C68C4-BB2F-4112-92F2-55528B5BA0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6" descr="Anteprima immagine">
            <a:extLst>
              <a:ext uri="{FF2B5EF4-FFF2-40B4-BE49-F238E27FC236}">
                <a16:creationId xmlns:a16="http://schemas.microsoft.com/office/drawing/2014/main" id="{369214AC-52F8-4CAF-BC8D-A5A5B117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99F847C4-958A-422A-9260-3C685993A72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526761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23994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391378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27649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314464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440634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48479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60329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35239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641131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19924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4" y="56370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7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Pulizia caserme e servizi </a:t>
            </a:r>
            <a:r>
              <a:rPr lang="it-IT" dirty="0" smtClean="0"/>
              <a:t>aggiuntivi </a:t>
            </a:r>
            <a:r>
              <a:rPr lang="it-IT" dirty="0"/>
              <a:t>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0515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Reggio Calabria, Agrigento, Caltanissetta, Catania, Enna, Messina, Palermo, Ragusa, Siracusa e Trapani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28/10/2021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27/10/2023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Ciclat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Cagliari, Nuoro, Olbia Tempio, Oristano, Carbonia-Iglesias, Ogliastra, Medio-Campidano e Sassari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20/03/2024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C.M. Service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14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24B3D99-1C9F-4BC8-8022-3107C9A5FE3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559F4D88-4D7E-4F2F-AF92-0CB9A5ED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38B1235-BCCE-4CA1-8F84-3CD4B05A0CC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B88F5573-7336-4497-AFEC-A996DDC0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BC32DF0-A8A5-488C-8418-575CFBFE7350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4F520F3F-BC98-4F03-AA2E-805D373C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03796D5-61DC-463F-BC3F-CAB70037151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0" descr="Anteprima immagine">
            <a:extLst>
              <a:ext uri="{FF2B5EF4-FFF2-40B4-BE49-F238E27FC236}">
                <a16:creationId xmlns:a16="http://schemas.microsoft.com/office/drawing/2014/main" id="{287987B1-FAFF-4BF5-BB02-1E8C3E7C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AB68D55-EB48-4489-A4D7-6C5DC0FD3487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8" descr="Anteprima immagine">
            <a:extLst>
              <a:ext uri="{FF2B5EF4-FFF2-40B4-BE49-F238E27FC236}">
                <a16:creationId xmlns:a16="http://schemas.microsoft.com/office/drawing/2014/main" id="{3931021A-5353-4D2C-9AB1-595DDAD4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890D714-355C-4622-9B3A-B3897B127FDD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7A3119BE-5B63-4A80-BF36-3A8F4103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00D0EA7-F90D-4292-94A4-D24A65E96B0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E3E7D7A1-9F8B-472F-9124-1A2BE98A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38450A5-DF97-419C-B7B3-9CE54978D1C2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4F520F3F-BC98-4F03-AA2E-805D373C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92" y="19805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4F520F3F-BC98-4F03-AA2E-805D373C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92" y="23814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6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</a:t>
            </a:r>
            <a:r>
              <a:rPr lang="it-IT" dirty="0" smtClean="0"/>
              <a:t>agli immobili </a:t>
            </a:r>
            <a:r>
              <a:rPr lang="it-IT" dirty="0"/>
              <a:t>(1/2)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275508"/>
            <a:ext cx="689399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Possibilità, ai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 di quanto previsto dall’articolo 1, comma 586 della L. n. 160/2019,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indire anche Appalti specifici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la stipula di Convenzioni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Accordi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Quadro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un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 documentale composto da modelli standard, facsimili e altra documentazione coordinata con quanto disciplinato dal Bando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Istitutivo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647736"/>
            <a:ext cx="68939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attivare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operativi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rivolti alla tutela, al decoro e alla salubrità dei luoghi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lavoro,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supporto delle proprie attività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interne,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mantenimento dello stato funzionale e alla conservazione degli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impianti, nonché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uno o più Servizi Gestionali finalizzati alla corretta erogazione, ottimizzazione e controllo dei Servizi Operativi (es.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center, sistema informativo, anagrafiche tecniche, etc.).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2983545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agli immobili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BA6311E-8699-4BAB-934E-7EA3BDD02B35}"/>
              </a:ext>
            </a:extLst>
          </p:cNvPr>
          <p:cNvGrpSpPr/>
          <p:nvPr/>
        </p:nvGrpSpPr>
        <p:grpSpPr>
          <a:xfrm>
            <a:off x="7722964" y="3081600"/>
            <a:ext cx="2545866" cy="4298661"/>
            <a:chOff x="7722964" y="2816067"/>
            <a:chExt cx="2545866" cy="4298661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469914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Offerta economicamente più vantaggiosa</a:t>
              </a: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802069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501488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9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6383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4834213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70298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88943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25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C243340A-D8DD-4481-9A5C-12E7FB695D68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2" name="Rettangolo con angoli arrotondati 40">
              <a:extLst>
                <a:ext uri="{FF2B5EF4-FFF2-40B4-BE49-F238E27FC236}">
                  <a16:creationId xmlns:a16="http://schemas.microsoft.com/office/drawing/2014/main" id="{4EE28103-A0C3-4252-9D56-BE9C46D37695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A7035C03-8D5C-4F2B-A049-D9EA3DB22D6D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4" name="CasellaDiTesto 43">
                <a:hlinkClick r:id="rId4"/>
                <a:extLst>
                  <a:ext uri="{FF2B5EF4-FFF2-40B4-BE49-F238E27FC236}">
                    <a16:creationId xmlns:a16="http://schemas.microsoft.com/office/drawing/2014/main" id="{DAEC2FE9-C9F8-4685-A171-E826DD9E4818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5" name="Elemento grafico 54">
                <a:extLst>
                  <a:ext uri="{FF2B5EF4-FFF2-40B4-BE49-F238E27FC236}">
                    <a16:creationId xmlns:a16="http://schemas.microsoft.com/office/drawing/2014/main" id="{D8374EA0-C12F-41FA-8CBC-6E2F65C76F9A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48" name="Figura a mano libera: forma 44">
                  <a:extLst>
                    <a:ext uri="{FF2B5EF4-FFF2-40B4-BE49-F238E27FC236}">
                      <a16:creationId xmlns:a16="http://schemas.microsoft.com/office/drawing/2014/main" id="{132DE3EE-DBB5-4A22-9F0F-90FFA42FFCA1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49" name="Figura a mano libera: forma 45">
                  <a:extLst>
                    <a:ext uri="{FF2B5EF4-FFF2-40B4-BE49-F238E27FC236}">
                      <a16:creationId xmlns:a16="http://schemas.microsoft.com/office/drawing/2014/main" id="{F12C119A-856B-4858-9858-0964FB5A8CB0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50" name="Rettangolo con angoli arrotondati 4">
            <a:hlinkClick r:id="rId5"/>
            <a:extLst>
              <a:ext uri="{FF2B5EF4-FFF2-40B4-BE49-F238E27FC236}">
                <a16:creationId xmlns:a16="http://schemas.microsoft.com/office/drawing/2014/main" id="{77838D63-EE9F-4CB8-A779-FA2A9F01A634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34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88543"/>
            <a:ext cx="2700000" cy="1800000"/>
          </a:xfr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7.951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abilitati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appalti specifici pubblicati</a:t>
            </a:r>
          </a:p>
        </p:txBody>
      </p:sp>
    </p:spTree>
    <p:extLst>
      <p:ext uri="{BB962C8B-B14F-4D97-AF65-F5344CB8AC3E}">
        <p14:creationId xmlns:p14="http://schemas.microsoft.com/office/powerpoint/2010/main" val="3642825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</a:t>
            </a:r>
            <a:r>
              <a:rPr lang="it-IT" dirty="0" smtClean="0"/>
              <a:t>agli immobili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7218948" cy="513893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071">
                  <a:extLst>
                    <a:ext uri="{9D8B030D-6E8A-4147-A177-3AD203B41FA5}">
                      <a16:colId xmlns:a16="http://schemas.microsoft.com/office/drawing/2014/main" val="2635917446"/>
                    </a:ext>
                  </a:extLst>
                </a:gridCol>
                <a:gridCol w="56347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25890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Descrizione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facchinaggio e trasloco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facchinaggio e trasloco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74495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antincendio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antincendio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elettrici e speciali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elettrici e speciali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089735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elevatori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elevatori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560239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termoidraulici e di condizionamento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degli impianti termoidraulici e di condizionamento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684583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del verde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del verde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585292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pulizia e igiene ambientale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pulizia e igiene ambientale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908938"/>
                  </a:ext>
                </a:extLst>
              </a:tr>
              <a:tr h="53827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raccolta, trasporto e conferimento a smaltimento/recupero di rifiuti speciali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raccolta, trasporto e conferimento a smaltimento/recupero di rifiuti speciali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43815"/>
                  </a:ext>
                </a:extLst>
              </a:tr>
              <a:tr h="53827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portierato/reception e altri servizi ausiliari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portierato/reception e altri servizi ausiliari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4830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FA500EB1-E73D-4957-8C52-76FB5297E55F}"/>
              </a:ext>
            </a:extLst>
          </p:cNvPr>
          <p:cNvGrpSpPr/>
          <p:nvPr/>
        </p:nvGrpSpPr>
        <p:grpSpPr>
          <a:xfrm>
            <a:off x="360000" y="900311"/>
            <a:ext cx="2532812" cy="584775"/>
            <a:chOff x="494606" y="900311"/>
            <a:chExt cx="2532812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083202" y="1164558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841066" y="1187245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20714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6BEE9950-70B8-4128-B1E5-0A62AA24B097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9" name="Picture 14" descr="Anteprima immagine">
            <a:extLst>
              <a:ext uri="{FF2B5EF4-FFF2-40B4-BE49-F238E27FC236}">
                <a16:creationId xmlns:a16="http://schemas.microsoft.com/office/drawing/2014/main" id="{D0E27B3E-6E99-46CF-BC9A-D8686341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B67541B-91EC-4068-8691-3B5363B659C6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8" descr="Anteprima immagine">
            <a:extLst>
              <a:ext uri="{FF2B5EF4-FFF2-40B4-BE49-F238E27FC236}">
                <a16:creationId xmlns:a16="http://schemas.microsoft.com/office/drawing/2014/main" id="{37EA0A63-0864-4631-A34C-6F6D64F4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A087AF-1E2E-44AC-814E-8BA2A4456776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E2E7A8DC-2D71-4531-B050-FA3A271A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29D1736-429E-48B6-BBCC-F9A9823CBE74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0" descr="Anteprima immagine">
            <a:extLst>
              <a:ext uri="{FF2B5EF4-FFF2-40B4-BE49-F238E27FC236}">
                <a16:creationId xmlns:a16="http://schemas.microsoft.com/office/drawing/2014/main" id="{E2F8017D-9D6B-49FA-8669-66BAFCAD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F6D00F9-10E9-4D69-9D63-34FBCBC2A2AA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8" descr="Anteprima immagine">
            <a:extLst>
              <a:ext uri="{FF2B5EF4-FFF2-40B4-BE49-F238E27FC236}">
                <a16:creationId xmlns:a16="http://schemas.microsoft.com/office/drawing/2014/main" id="{E3D62F0A-B08A-46BF-BCC9-481A86E6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30D4524-ED3F-4BF8-A7EE-3F92C442447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12" descr="Anteprima immagine">
            <a:extLst>
              <a:ext uri="{FF2B5EF4-FFF2-40B4-BE49-F238E27FC236}">
                <a16:creationId xmlns:a16="http://schemas.microsoft.com/office/drawing/2014/main" id="{544A71E7-B3ED-410C-BBF5-9C29EE13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330E2EDF-2191-4579-812F-5CB39F193AF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16" descr="Anteprima immagine">
            <a:extLst>
              <a:ext uri="{FF2B5EF4-FFF2-40B4-BE49-F238E27FC236}">
                <a16:creationId xmlns:a16="http://schemas.microsoft.com/office/drawing/2014/main" id="{11BDED73-B03C-4FAD-BF7D-862438C1D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FAD44939-686C-4D8F-971A-E1FA07B00A2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261297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31544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369595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422338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475852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532541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58383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07" y="635127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2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di </a:t>
            </a:r>
            <a:r>
              <a:rPr lang="it-IT" dirty="0" err="1"/>
              <a:t>Facility</a:t>
            </a:r>
            <a:r>
              <a:rPr lang="it-IT" dirty="0"/>
              <a:t> Management Grandi Immobili 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l'affidamento di servizi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Facility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per immobili di grandi dimensioni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340471"/>
            <a:ext cx="3625005" cy="3534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governo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manutenzione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impianti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elettrici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di climatizzazione - raffrescamento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di climatizzazione - riscaldamento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idrico sanitari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elevatori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antincendio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speciali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Presidio tecnologico</a:t>
            </a: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6091703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Affidamento dell’intero ciclo di gestione a un unico soggetto, che si impegna ad assicurare l’erogazione efficiente dei servizi per la conservazione dello stato fisico e funzionale degli immobili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799740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Facility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Grandi Immobili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74953EC-814F-4E6B-BBBC-D44B69AB6874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02683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2</a:t>
              </a:r>
              <a:r>
                <a:rPr lang="it-IT" dirty="0" smtClean="0">
                  <a:solidFill>
                    <a:srgbClr val="313840"/>
                  </a:solidFill>
                </a:rPr>
                <a:t>4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07/09/2022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7985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</a:t>
              </a:r>
              <a:r>
                <a:rPr lang="it-IT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dell’Accordo quadro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36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4003566" y="2602964"/>
            <a:ext cx="3304075" cy="331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igiene ambientale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Pulizia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Presidio pulizia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Derattizzazione e disinfestazione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Raccolta e conferimento a smaltimento rifiuti speciali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del verde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Altri Servizi operativi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Reception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Facchinaggio interno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Facchinaggio esterno/traslochi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Mantenimento edile</a:t>
            </a:r>
          </a:p>
        </p:txBody>
      </p:sp>
      <p:sp>
        <p:nvSpPr>
          <p:cNvPr id="54" name="Rettangolo con angoli arrotondati 47">
            <a:hlinkClick r:id="rId4"/>
            <a:extLst>
              <a:ext uri="{FF2B5EF4-FFF2-40B4-BE49-F238E27FC236}">
                <a16:creationId xmlns:a16="http://schemas.microsoft.com/office/drawing/2014/main" id="{13AE0378-829E-48A8-8461-5BAC722A56C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55" name="Segnaposto 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50" y="1141946"/>
            <a:ext cx="2694000" cy="1798508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52584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3798109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"/>
          <p:cNvCxnSpPr/>
          <p:nvPr/>
        </p:nvCxnSpPr>
        <p:spPr>
          <a:xfrm>
            <a:off x="6946674" y="1751892"/>
            <a:ext cx="0" cy="1471214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22349"/>
              </p:ext>
            </p:extLst>
          </p:nvPr>
        </p:nvGraphicFramePr>
        <p:xfrm>
          <a:off x="2394372" y="2257906"/>
          <a:ext cx="3384376" cy="41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Facility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management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7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Facility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management beni culturali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Gestione Integrata Sicurezza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11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Multiservizio tecnologico integrato energia per la sanità 2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35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14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Pulizia caserme e servizi aggiuntivi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17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agli immobili - SDA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1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di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Facility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Management Grandi Immobili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2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22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di vigilanza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42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Servizio integrato energia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77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852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115438"/>
                  </a:ext>
                </a:extLst>
              </a:tr>
            </a:tbl>
          </a:graphicData>
        </a:graphic>
      </p:graphicFrame>
      <p:graphicFrame>
        <p:nvGraphicFramePr>
          <p:cNvPr id="80" name="Tabell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36148"/>
              </p:ext>
            </p:extLst>
          </p:nvPr>
        </p:nvGraphicFramePr>
        <p:xfrm>
          <a:off x="6498828" y="2257906"/>
          <a:ext cx="3384376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28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Gestione ed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efficientamento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energetico degli impianti di illuminazione pubblica di proprietà degli Enti Locali - Enti Piccoli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Servizio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Luce 4</a:t>
                      </a:r>
                      <a:endParaRPr lang="it-IT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29" y="162039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751892"/>
            <a:ext cx="198523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  <a:latin typeface="+mj-lt"/>
              </a:rPr>
              <a:t>Gestione degli immobili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08" y="1632430"/>
            <a:ext cx="540000" cy="5159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54612" y="1659559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  <a:latin typeface="+mj-lt"/>
              </a:rPr>
              <a:t>Strade, verde pubblico e gestione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2677953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1597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Aosta, Biella, Novara, Vercelli e Verbano-Cusio-Ossola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Province di Alessandria, Asti e Cuneo, Città Metropolitana di Genova e territori comunali delle Province della Liguria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della Città Metropolitana di Torino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C.I.C.L.A.T./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Guerrato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/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Bluenergy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Assistance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</a:t>
                      </a: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S.r.l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della Lombardia e territori comunali della Città Metropolitana di Milano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di Padova, Rovigo, Verona e Vicenza e territori comunali delle Province autonome del Trentino Alto Adige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06/09/2025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C.I.C.L.A.T./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Guerrato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Bluenergy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Assistance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Stabile CMF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di Belluno e Treviso e territori comunali della Città Metropolitana di Venezia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07/09/2022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06/09/2025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C.I.C.L.A.T./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Guerrato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Bluenergy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Assistance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Stabile CMF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 Friuli Venezia Giulia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07/09/2022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06/09/2025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C.I.C.L.A.T./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Guerrato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Bluenergy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Assistance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dell'Emilia Romagna e territori comunali della Città Metropolitana di Bologna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07/09/2022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06/09/2025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C.I.C.L.A.T./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Guerrato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/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Bluenergy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Assistance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Stabile CMF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della Toscana e territori comunali della Città Metropolitana di Firenze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07/09/2022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06/09/2025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Stabile CMF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delle Marche e territori comunali della Provincia di Perugia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07/11/2022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06/11/2025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A.B.P.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Nocivelli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costituito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Copura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–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Multiservice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–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Arcolavori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Kineo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8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di Frosinone, Latina, Rieti, Viterbo e Terni e territori comunali della Città Metropolitana di Roma Capitale (ad eccezione del Comune di Roma)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61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dell'Abruzzo e del Molise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Romeo Gestioni S.p.A.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71601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2</a:t>
            </a:r>
            <a:r>
              <a:rPr lang="it-IT" dirty="0" smtClean="0">
                <a:solidFill>
                  <a:srgbClr val="313840"/>
                </a:solidFill>
              </a:rPr>
              <a:t>4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BAE7C67-5184-4C7B-8692-933AD8F19716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6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2B6D6C6-17D0-4C53-AF43-855C1610DE1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8" descr="Anteprima immagine">
            <a:extLst>
              <a:ext uri="{FF2B5EF4-FFF2-40B4-BE49-F238E27FC236}">
                <a16:creationId xmlns:a16="http://schemas.microsoft.com/office/drawing/2014/main" id="{4E3FFC10-2944-40CE-A530-38D97207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B77C0A7-225E-4840-BD44-FCAF6D37C8A8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81028C78-7068-4932-97B3-8CA7DFE8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CFCD20B-CFD3-4561-9DF5-06A455242B16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8860459A-9AAF-47A9-81FF-D4C83553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2E43237-BB94-473E-9D05-57E892A45EC9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8" descr="Anteprima immagine">
            <a:extLst>
              <a:ext uri="{FF2B5EF4-FFF2-40B4-BE49-F238E27FC236}">
                <a16:creationId xmlns:a16="http://schemas.microsoft.com/office/drawing/2014/main" id="{B04B3B64-9779-42BA-91EC-FB0FF15D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CDBA66A8-B602-4A39-AC79-77BE65F4414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12" descr="Anteprima immagine">
            <a:extLst>
              <a:ext uri="{FF2B5EF4-FFF2-40B4-BE49-F238E27FC236}">
                <a16:creationId xmlns:a16="http://schemas.microsoft.com/office/drawing/2014/main" id="{FBA6D12E-EB6C-4BDE-A625-39C2F8AA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A8C68C4-BB2F-4112-92F2-55528B5BA01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6" descr="Anteprima immagine">
            <a:extLst>
              <a:ext uri="{FF2B5EF4-FFF2-40B4-BE49-F238E27FC236}">
                <a16:creationId xmlns:a16="http://schemas.microsoft.com/office/drawing/2014/main" id="{369214AC-52F8-4CAF-BC8D-A5A5B117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99F847C4-958A-422A-9260-3C685993A72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1980431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367962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80" y="312013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604890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49" y="27566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49" y="351645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49" y="39246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49" y="429263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49" y="467280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57" y="50760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49" y="651758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57" y="55252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6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2904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di Avellino, Benevento e Caserta e della Città Metropolitana di Napoli che presentano una superficie lorda superiore a 80.000 mq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  <a:p>
                      <a:pPr marL="263525" marR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Romeo Gestioni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di Avellino, Benevento e Caserta e della Città Metropolitana di Napoli che presentano una superficie lorda inferiore o uguale a 80.000 mq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della Provincia di Salerno e delle Province della Basilicata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Romeo Gestioni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della Puglia e territori comunali della Città Metropolitana di Bari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della Calabria e della Città Metropolitana di Reggio Calabria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di Nuoro, Oristano e Sassari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19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delle Province di Sud Sardegna e della Città Metropolitana di Cagliari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20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dei Liberi Consorzi comunali di Agrigento, Caltanissetta e Trapani e della Città Metropolitana di Palermo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21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Territori comunali dei Liberi Consorzi comunali di Enna, Ragusa e Siracusa e delle Città Metropolitane di Catania e Messina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 di Roma, con superficie lorda complessiva superiore a 80.000 mq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8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 di Roma, con superficie lorda complessiva inferiore o uguale a 80.000 mq e superiore a 25.000 mq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21/09/2025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Romeo Gestioni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61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 di Roma, con superficie lorda complessiva inferiore o uguale a 25.000 mq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Trebuchet MS"/>
                          <a:ea typeface="ＭＳ Ｐゴシック"/>
                          <a:cs typeface="+mn-cs"/>
                        </a:rPr>
                        <a:t>-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Trebuchet MS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716015"/>
                  </a:ext>
                </a:extLst>
              </a:tr>
            </a:tbl>
          </a:graphicData>
        </a:graphic>
      </p:graphicFrame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di </a:t>
            </a:r>
            <a:r>
              <a:rPr lang="it-IT" dirty="0" err="1"/>
              <a:t>Facility</a:t>
            </a:r>
            <a:r>
              <a:rPr lang="it-IT" dirty="0"/>
              <a:t> Management Grandi </a:t>
            </a:r>
            <a:r>
              <a:rPr lang="it-IT" dirty="0" smtClean="0"/>
              <a:t>Immobili (</a:t>
            </a:r>
            <a:r>
              <a:rPr lang="it-IT" dirty="0"/>
              <a:t>3/3)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2</a:t>
            </a:r>
            <a:r>
              <a:rPr lang="it-IT" dirty="0" smtClean="0">
                <a:solidFill>
                  <a:srgbClr val="313840"/>
                </a:solidFill>
              </a:rPr>
              <a:t>4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24B3D99-1C9F-4BC8-8022-3107C9A5FE3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559F4D88-4D7E-4F2F-AF92-0CB9A5ED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38B1235-BCCE-4CA1-8F84-3CD4B05A0CC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B88F5573-7336-4497-AFEC-A996DDC0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BC32DF0-A8A5-488C-8418-575CFBFE7350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4F520F3F-BC98-4F03-AA2E-805D373C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03796D5-61DC-463F-BC3F-CAB70037151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0" descr="Anteprima immagine">
            <a:extLst>
              <a:ext uri="{FF2B5EF4-FFF2-40B4-BE49-F238E27FC236}">
                <a16:creationId xmlns:a16="http://schemas.microsoft.com/office/drawing/2014/main" id="{287987B1-FAFF-4BF5-BB02-1E8C3E7C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FAB68D55-EB48-4489-A4D7-6C5DC0FD3487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8" descr="Anteprima immagine">
            <a:extLst>
              <a:ext uri="{FF2B5EF4-FFF2-40B4-BE49-F238E27FC236}">
                <a16:creationId xmlns:a16="http://schemas.microsoft.com/office/drawing/2014/main" id="{3931021A-5353-4D2C-9AB1-595DDAD4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890D714-355C-4622-9B3A-B3897B127FDD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7A3119BE-5B63-4A80-BF36-3A8F4103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00D0EA7-F90D-4292-94A4-D24A65E96B0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E3E7D7A1-9F8B-472F-9124-1A2BE98A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38450A5-DF97-419C-B7B3-9CE54978D1C2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62636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47679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86749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80" y="425928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464472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80" y="500476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35" y="543681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15" y="582860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Anteprima immagine">
            <a:extLst>
              <a:ext uri="{FF2B5EF4-FFF2-40B4-BE49-F238E27FC236}">
                <a16:creationId xmlns:a16="http://schemas.microsoft.com/office/drawing/2014/main" id="{2B436CE7-0FC6-42BC-A208-B6220573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15" y="6612267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49" y="20524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57" y="309873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4" y="62289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1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di </a:t>
            </a:r>
            <a:r>
              <a:rPr lang="it-IT" dirty="0" smtClean="0"/>
              <a:t>vigilanza </a:t>
            </a:r>
            <a:r>
              <a:rPr lang="it-IT" dirty="0"/>
              <a:t>(1/2)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786872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Presenza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gestionali obbligatori (Programmazione, Controllo e Ottimizzazione delle attività e allestimento e gestione del sistema Informativo) o facoltativi (supporto alla predisposizione del manuale della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sicurezza anticrimine 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Center).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1577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acquisire servizi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vigilanza: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vigilanza armata agli immobili in presenza e da remoto, trasporto, scorta e deposito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valori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stewarding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servizio d’ordine per gli impianti sportivi e luoghi aperti al pubblico o in pubblici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esercizi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vigilanza non armata agli immobili in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presenza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349490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vigilanza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A24AC16-AED9-4DD1-9F90-47A542098F57}"/>
              </a:ext>
            </a:extLst>
          </p:cNvPr>
          <p:cNvGrpSpPr/>
          <p:nvPr/>
        </p:nvGrpSpPr>
        <p:grpSpPr>
          <a:xfrm>
            <a:off x="7722964" y="3081600"/>
            <a:ext cx="2545866" cy="4298661"/>
            <a:chOff x="7722964" y="2816067"/>
            <a:chExt cx="2545866" cy="4298661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469914"/>
              <a:ext cx="23762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Offerta economicamente più </a:t>
              </a: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vantaggiosa o entrambi a seconda delle categorie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87893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482948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60847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88943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1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51" name="Rettangolo con angoli arrotondati 4">
            <a:hlinkClick r:id="rId4"/>
            <a:extLst>
              <a:ext uri="{FF2B5EF4-FFF2-40B4-BE49-F238E27FC236}">
                <a16:creationId xmlns:a16="http://schemas.microsoft.com/office/drawing/2014/main" id="{C8B36163-248D-4A54-B980-1D86C76EB22C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7587950" y="1188543"/>
            <a:ext cx="2700000" cy="1800000"/>
          </a:xfr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268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abilitati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appalti specifici pubblicati</a:t>
            </a:r>
          </a:p>
        </p:txBody>
      </p:sp>
    </p:spTree>
    <p:extLst>
      <p:ext uri="{BB962C8B-B14F-4D97-AF65-F5344CB8AC3E}">
        <p14:creationId xmlns:p14="http://schemas.microsoft.com/office/powerpoint/2010/main" val="169753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di </a:t>
            </a:r>
            <a:r>
              <a:rPr lang="it-IT" dirty="0" smtClean="0"/>
              <a:t>vigilanza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7218948" cy="321117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071">
                  <a:extLst>
                    <a:ext uri="{9D8B030D-6E8A-4147-A177-3AD203B41FA5}">
                      <a16:colId xmlns:a16="http://schemas.microsoft.com/office/drawing/2014/main" val="2758961805"/>
                    </a:ext>
                  </a:extLst>
                </a:gridCol>
                <a:gridCol w="56347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24314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Descrizione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1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 armata agli immobili da remoto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Telesorveglianza e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Televigilanza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intervento presso l’obiettivo e servizi opzionali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34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 armata agli immobili in presenza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 fissa, Vigilanza ispettiva, Vigilanza ispettiva mediante un sistema di aeromobile a pilotaggio remoto, Vigilanza antirapina, Vigilanza con unità cinofila e servizi opzionali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947389"/>
                  </a:ext>
                </a:extLst>
              </a:tr>
              <a:tr h="473055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 armata per deposito e custodia valori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Deposito e custodia valori e servizio opzionale di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Contazione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983349"/>
                  </a:ext>
                </a:extLst>
              </a:tr>
              <a:tr h="405476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 armata per trasporto e scorta valori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Trasporto valori, Scorta valori e servizio opzionale di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Contazione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01700"/>
                  </a:ext>
                </a:extLst>
              </a:tr>
              <a:tr h="405476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 non armata agli immobili in presenza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fiduciari e servizio opzionale di Gestione chiavi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96154"/>
                  </a:ext>
                </a:extLst>
              </a:tr>
              <a:tr h="667942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 non armata per gli impianti sportivi e luoghi aperti al pubblico o in pubblici esercizi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Stewarding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Servizio d’ordine e servizi opzionali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004600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8" y="20035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8" y="24844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1D2EA53-598D-4EB7-BC54-347F9F21A9E4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87DE80D9-5851-4FC6-8D4D-23D1EF66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9DB2EF4-2444-4374-AA4E-736F346EE0E5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8" descr="Anteprima immagine">
            <a:extLst>
              <a:ext uri="{FF2B5EF4-FFF2-40B4-BE49-F238E27FC236}">
                <a16:creationId xmlns:a16="http://schemas.microsoft.com/office/drawing/2014/main" id="{CBAC951E-36F3-4359-BC0C-E4E813065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4409ED0-BD06-4CED-A993-5A1EC18E55C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5DD6CBBA-4329-4FCD-845D-513AF64B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06D2E16-6444-475A-8AB8-377F6D347A7D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0" descr="Anteprima immagine">
            <a:extLst>
              <a:ext uri="{FF2B5EF4-FFF2-40B4-BE49-F238E27FC236}">
                <a16:creationId xmlns:a16="http://schemas.microsoft.com/office/drawing/2014/main" id="{49AC9745-7D86-43DE-89EF-F981B5D6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1D6F6FF-899F-4705-B0D3-C36BEC75E25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8" descr="Anteprima immagine">
            <a:extLst>
              <a:ext uri="{FF2B5EF4-FFF2-40B4-BE49-F238E27FC236}">
                <a16:creationId xmlns:a16="http://schemas.microsoft.com/office/drawing/2014/main" id="{CFB5CCA5-8911-4140-8CA3-8E5689AE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162F96E-B182-487C-A796-29CCE1CBF112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2" descr="Anteprima immagine">
            <a:extLst>
              <a:ext uri="{FF2B5EF4-FFF2-40B4-BE49-F238E27FC236}">
                <a16:creationId xmlns:a16="http://schemas.microsoft.com/office/drawing/2014/main" id="{390798EA-35B8-4433-ADCB-8C52EA03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EA5671E-22A9-4B2C-9ED6-198DFA9B52CB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6" descr="Anteprima immagine">
            <a:extLst>
              <a:ext uri="{FF2B5EF4-FFF2-40B4-BE49-F238E27FC236}">
                <a16:creationId xmlns:a16="http://schemas.microsoft.com/office/drawing/2014/main" id="{B0F8EEF8-E446-4C05-A491-6125E19C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54BEB55-E757-4F7D-BA94-A860975D5D35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C1E0698-47B3-4BF9-B4C1-7880DF1064F7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8" y="298160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8" y="346251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8" y="387000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88" y="43811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3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Servizio integrato energia 4 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76375"/>
            <a:ext cx="6893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prestazione di attività di gestione, conduzione e manutenzione degli impianti tecnologici di climatizzazione, invernale ed estiva, e degli impianti elettrici, compresa la fornitura dei vettori energetici e l'implementazione degli interventi di riqualificazione e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 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556495"/>
            <a:ext cx="6954098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Energia «A»: vettore energetico, gestione, conduzione e manutenzione ordinaria e straordinaria degli Impianti di Climatizzazione Invernale o Termici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Elettrico «B»: vettore energetico, gestione, conduzione e manutenzione ordinaria e straordinaria degli Impianti Elettrici e di Climatizzazione Estiva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tecnologico Climatizzazione Estiva «C»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Tecnologico Impianti Elettrici «D»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Energy Management «E»: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Governo «F»: Anagrafica, Call center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91732"/>
            <a:ext cx="689399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Energetica unificata di tutti gli edifici in convenzione, relativamente a tutti gli impianti termici ed elettrici, compresa la manutenzione ordinaria e straordinaria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Realizzazione degli interventi di riqualificazione energetica ed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 degli edifici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Interlocutore unico per la fornitura dei vettori energetico ed elettrico e per tutte le manutenzioni ordinarie e straordinarie degli impianti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9976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integrato energia 4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BFF3C23B-B764-4280-8745-FFB74D0C1D03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8874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 o 9 anni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16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29/01/2021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53140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+ 18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616E6A22-A012-4451-8C94-ED33A48A6ECB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0" name="Rettangolo con angoli arrotondati 40">
              <a:extLst>
                <a:ext uri="{FF2B5EF4-FFF2-40B4-BE49-F238E27FC236}">
                  <a16:creationId xmlns:a16="http://schemas.microsoft.com/office/drawing/2014/main" id="{0707B004-78D5-485C-B7BC-6FDA320C0C05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D36E2910-F498-4829-A9D2-74AAE5B238DB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6" name="CasellaDiTesto 55">
                <a:hlinkClick r:id="rId5"/>
                <a:extLst>
                  <a:ext uri="{FF2B5EF4-FFF2-40B4-BE49-F238E27FC236}">
                    <a16:creationId xmlns:a16="http://schemas.microsoft.com/office/drawing/2014/main" id="{54EA3612-748D-47E7-BD4A-C91AFD5E9397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7" name="Elemento grafico 54">
                <a:extLst>
                  <a:ext uri="{FF2B5EF4-FFF2-40B4-BE49-F238E27FC236}">
                    <a16:creationId xmlns:a16="http://schemas.microsoft.com/office/drawing/2014/main" id="{CF3CFCD1-F4A4-4CC8-849F-D59BA3901AB6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8" name="Figura a mano libera: forma 44">
                  <a:extLst>
                    <a:ext uri="{FF2B5EF4-FFF2-40B4-BE49-F238E27FC236}">
                      <a16:creationId xmlns:a16="http://schemas.microsoft.com/office/drawing/2014/main" id="{EA72205C-6C04-4A57-8A9B-D4D8FB9C3EB1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0" name="Figura a mano libera: forma 45">
                  <a:extLst>
                    <a:ext uri="{FF2B5EF4-FFF2-40B4-BE49-F238E27FC236}">
                      <a16:creationId xmlns:a16="http://schemas.microsoft.com/office/drawing/2014/main" id="{1B09DAD0-8248-457B-93E2-E6C9DF97C7A6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3" name="Rettangolo con angoli arrotondati 2">
            <a:hlinkClick r:id="rId6"/>
            <a:extLst>
              <a:ext uri="{FF2B5EF4-FFF2-40B4-BE49-F238E27FC236}">
                <a16:creationId xmlns:a16="http://schemas.microsoft.com/office/drawing/2014/main" id="{29203475-966A-43B9-995A-0E78F25866F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880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27317" cy="44782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69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698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6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D’Aosta e Piemonte 1 (Province di: Biella, Torino e Vercelli)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04/11/2024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ENGIE Servizi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Unienergie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Consorzio Stabile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1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 e Piemonte 2 (Province di: Alessandria, Asti e Cuneo)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29/01/2023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APLEONA HSG S.p.A.– Bosch Energy and Building Solutions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Italy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Enel.X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21414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Piemonte 3 (Province di: Novara e Verbano-Cusio-Ossola) e Lombardia 1 (Province di: Como, Lecco, Monza e Brianza, Milano e Varese)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Siram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Antas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S.G.N. San Gabriele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Nuovaenergia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M.S.T. Manutenzioni &amp; Servizi Tecnici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21414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 Alto Adige e Lombardia 2 (Province di: Bergamo, Brescia e Sondrio)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03/03/2024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Siram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Antas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S.G.N. San Gabriele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Nuovaenergia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M.S.T. Manutenzioni &amp; Servizi Tecnici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17252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3 (Province di: Cremona, Lodi e Pavia) ed Emilia Romagna 1 (Province di: Piacenza e Parma)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29/01/2023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APLEONA HSG S.p.A.– Bosch Energy and Building Solutions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Italy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Enel.X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21414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 1 (Province di: Vicenza e Verona), Lombardia 4 (Provincia di Mantova) ed Emilia Romagna 2 (Province di: Modena e Reggio Emilia)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Siram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Antas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S.G.N. San Gabriele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Nuovaenergia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M.S.T. Manutenzioni &amp; Servizi Tecnici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16613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Friuli Venezia Giulia e Veneto 2 (Province di: Belluno, Treviso e Venezia)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29/01/2023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APLEONA HSG S.p.A.– Bosch Energy and Building Solutions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Italy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Enel.X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21414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 3 (Province di: Bologna, Forlì-Cesena, Ferrara, Ravenna e Rimini) e Veneto 3 (Province di: Padova e Rovigo)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Siram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Antas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S.G.N. San Gabriele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Nuovaenergia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M.S.T. Manutenzioni &amp; Servizi Tecnici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 e Umbria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05/08/2022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05/08/2024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ENGIE Servizi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Unienergie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Consorzio Stabile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018754"/>
                  </a:ext>
                </a:extLst>
              </a:tr>
              <a:tr h="15666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 e Abruzzo 1 (Provincia di Teramo)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30/04/2023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ENGIE Servizi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Unienergie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Consorzio Stabile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4370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16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18" y="233839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40" y="50265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18" y="27653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79" y="371560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79" y="45794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79" y="41482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18" y="58280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A5D38C5-6E9E-434F-98CC-3040C7A0300A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1" name="Picture 14" descr="Anteprima immagine">
            <a:extLst>
              <a:ext uri="{FF2B5EF4-FFF2-40B4-BE49-F238E27FC236}">
                <a16:creationId xmlns:a16="http://schemas.microsoft.com/office/drawing/2014/main" id="{7072BEC6-1A0D-487A-AA46-9048F217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AFE14EE-E976-442A-99AF-8C012EFD526B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3F42510F-4133-4E09-ABB2-322BB5AE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5DD18AE8-91A8-43BB-BE0B-C8B522831FF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788BBED0-6E4F-46AD-B425-49B4D9E7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0F7A611-2CB5-412B-9B4B-E676325139DD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0" descr="Anteprima immagine">
            <a:extLst>
              <a:ext uri="{FF2B5EF4-FFF2-40B4-BE49-F238E27FC236}">
                <a16:creationId xmlns:a16="http://schemas.microsoft.com/office/drawing/2014/main" id="{4C0B1B26-83EE-4959-8D11-3E636FB6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578DED50-91CF-4BA8-BF90-62D953717E68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8" descr="Anteprima immagine">
            <a:extLst>
              <a:ext uri="{FF2B5EF4-FFF2-40B4-BE49-F238E27FC236}">
                <a16:creationId xmlns:a16="http://schemas.microsoft.com/office/drawing/2014/main" id="{7981F370-A276-43D8-B3C7-2003EA6E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01234F7-406A-40F0-91F1-7556E81574C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2" descr="Anteprima immagine">
            <a:extLst>
              <a:ext uri="{FF2B5EF4-FFF2-40B4-BE49-F238E27FC236}">
                <a16:creationId xmlns:a16="http://schemas.microsoft.com/office/drawing/2014/main" id="{FB90B59C-2FBB-4D05-ABEB-1B107C0D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E9F59D7-FB0B-4C7B-9920-FBAA9CE21DC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16" descr="Anteprima immagine">
            <a:extLst>
              <a:ext uri="{FF2B5EF4-FFF2-40B4-BE49-F238E27FC236}">
                <a16:creationId xmlns:a16="http://schemas.microsoft.com/office/drawing/2014/main" id="{EBD4B533-2EB6-4948-99BB-9EF305ED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5E5AA285-7879-4EA9-B4EA-E848CF799D8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40" y="32872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18" y="546831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18" y="196430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4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Servizio integrato energia 4 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466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30/04/2023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ENGIE Servizi S.p.A.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Unienergie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Consorzio Stabile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 2 (Province di: L’Aquila, Chieti e Pescara), Molise e Puglia 1 (Province di: Barletta-Andria-Trani e Foggia)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CNS - Consorzio nazionale servizi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 e Basilicata 1 (Provincia di Potenza)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Graded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 2 (Province di: Bari, Brindisi, Lecce e Taranto) e Basilicata 2 (Provincia di Matera)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07/04/2021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07/04/2023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APLEONA HSG S.p.A.– Bosch Energy and Building Solutions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Italy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Enel X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768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 e Sicilia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kern="1200" dirty="0">
                        <a:solidFill>
                          <a:srgbClr val="5B5B5D"/>
                        </a:solidFill>
                        <a:latin typeface="Trebuchet MS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Ecosfera Servizi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675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Graded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45739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16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40" y="197762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74" y="308028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D83E8E-CE70-41B1-A594-E0F9B5CDD9A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39B98CFC-6B86-48DC-A245-65CB9D54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FCF86B1-31EA-4152-9D9F-D1B913B8372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8" descr="Anteprima immagine">
            <a:extLst>
              <a:ext uri="{FF2B5EF4-FFF2-40B4-BE49-F238E27FC236}">
                <a16:creationId xmlns:a16="http://schemas.microsoft.com/office/drawing/2014/main" id="{D29C5FBE-7CB1-4B7A-A3CE-D40A0D02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884600F-340E-4083-9BDA-E06AC9368115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B0A06D84-DB64-46F2-ACD9-C048B33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8F1BE97-252D-4009-8313-9534F470E320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0" descr="Anteprima immagine">
            <a:extLst>
              <a:ext uri="{FF2B5EF4-FFF2-40B4-BE49-F238E27FC236}">
                <a16:creationId xmlns:a16="http://schemas.microsoft.com/office/drawing/2014/main" id="{FB9E9B52-5BCA-469E-AB63-15C0E9E6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88F0CBF-1C8E-432A-8C9E-A890BFB4689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8" descr="Anteprima immagine">
            <a:extLst>
              <a:ext uri="{FF2B5EF4-FFF2-40B4-BE49-F238E27FC236}">
                <a16:creationId xmlns:a16="http://schemas.microsoft.com/office/drawing/2014/main" id="{88B132C3-02E1-4FC2-B6E3-53F90179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9159506-83F6-4D28-8696-1ADFA4B905F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12" descr="Anteprima immagine">
            <a:extLst>
              <a:ext uri="{FF2B5EF4-FFF2-40B4-BE49-F238E27FC236}">
                <a16:creationId xmlns:a16="http://schemas.microsoft.com/office/drawing/2014/main" id="{FEFFDC82-268B-448F-8ECC-54474538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12C1B02-2563-4C06-BF33-B5B550E6E427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16" descr="Anteprima immagine">
            <a:extLst>
              <a:ext uri="{FF2B5EF4-FFF2-40B4-BE49-F238E27FC236}">
                <a16:creationId xmlns:a16="http://schemas.microsoft.com/office/drawing/2014/main" id="{265F5055-9349-498E-ADC9-4433592E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881796A7-A099-4222-B1F1-705FC4D34C16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74" y="382669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74" y="34718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74" y="27153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D29C5FBE-7CB1-4B7A-A3CE-D40A0D02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74" y="233524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10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3798109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"/>
          <p:cNvCxnSpPr/>
          <p:nvPr/>
        </p:nvCxnSpPr>
        <p:spPr>
          <a:xfrm>
            <a:off x="6946674" y="1751892"/>
            <a:ext cx="0" cy="1471214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394372" y="2257906"/>
          <a:ext cx="3384376" cy="41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Facility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management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7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Facility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management beni culturali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Gestione Integrata Sicurezza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11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Multiservizio tecnologico integrato energia per la sanità 2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35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14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Pulizia caserme e servizi aggiuntivi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17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Servizi agli immobili - SDA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1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di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Facility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Management Grandi Immobili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2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22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di vigilanza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42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Servizio integrato energia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77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852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97937" rtl="0" eaLnBrk="1" latinLnBrk="0" hangingPunct="1"/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115438"/>
                  </a:ext>
                </a:extLst>
              </a:tr>
            </a:tbl>
          </a:graphicData>
        </a:graphic>
      </p:graphicFrame>
      <p:graphicFrame>
        <p:nvGraphicFramePr>
          <p:cNvPr id="80" name="Tabell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70073"/>
              </p:ext>
            </p:extLst>
          </p:nvPr>
        </p:nvGraphicFramePr>
        <p:xfrm>
          <a:off x="6498828" y="2257906"/>
          <a:ext cx="3384376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28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Gestione ed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efficientamento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energetico degli impianti di illuminazione pubblica di proprietà degli Enti Locali - Enti Piccoli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Servizio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Luce 4</a:t>
                      </a:r>
                      <a:endParaRPr lang="it-IT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29" y="162039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751892"/>
            <a:ext cx="198523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  <a:latin typeface="+mj-lt"/>
              </a:rPr>
              <a:t>Gestione degli immobili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08" y="1632430"/>
            <a:ext cx="540000" cy="5159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54612" y="1659559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  <a:latin typeface="+mj-lt"/>
              </a:rPr>
              <a:t>Strade, verde pubblico e gestione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51912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ed </a:t>
            </a:r>
            <a:r>
              <a:rPr lang="it-IT" dirty="0" err="1"/>
              <a:t>efficientamento</a:t>
            </a:r>
            <a:r>
              <a:rPr lang="it-IT" dirty="0"/>
              <a:t> energetico degli impianti di illuminazione pubblica di proprietà degli Enti Locali - Enti </a:t>
            </a:r>
            <a:r>
              <a:rPr lang="it-IT" dirty="0" smtClean="0"/>
              <a:t>Piccoli (1/3</a:t>
            </a:r>
            <a:r>
              <a:rPr lang="it-IT" dirty="0"/>
              <a:t>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servizio di gestione, conduzione e manutenzione degli impianti di Illuminazione Pubblica, nonché la realizzazione degli interventi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 e di conformità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normativa.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564477"/>
            <a:ext cx="6954098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(progettazione integrata e realizzazione degli interventi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energetico, sostituzione di tecnologie obsolete con tecnologia LED o tecnologia equivalente/superiore, realizzazione del sistema di telecontrollo, etc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conduzione, manutenzione e adeguamento normativo degli impianti di illuminazione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pubblica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governo, ovvero censimento degli impianti e monitoraggio dei consumi, programmazione operativa degli interventi, pronto intervento,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center, etc..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998040"/>
            <a:ext cx="6893998" cy="123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Affidamento contrattuale basato sul Partenariato Pubblico Privato (PPP) e sull'Energy Performance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Contracting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(EPC) che permette la contabilizzazione off-balance, da parte delle Pubbliche Amministrazioni, degli investimenti relativi alla riqualificazione degli impianti di illuminazione pubblica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Risparmi immediati in bolletta tramite una notevole riduzione dei consumi elettrici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06077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ed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 degli impianti di illuminazione pubblica di proprietà degli Enti Locali - Enti Piccoli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5" y="1141200"/>
            <a:ext cx="269865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5DB6FEED-CDB7-4DA4-A06B-3B79E138FAB0}"/>
              </a:ext>
            </a:extLst>
          </p:cNvPr>
          <p:cNvGrpSpPr/>
          <p:nvPr/>
        </p:nvGrpSpPr>
        <p:grpSpPr>
          <a:xfrm>
            <a:off x="7722964" y="3747399"/>
            <a:ext cx="2376264" cy="3611133"/>
            <a:chOff x="7722964" y="3481866"/>
            <a:chExt cx="2376264" cy="3611133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8874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21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20/10/2022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53140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4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DC48ED4A-C026-4444-9A5A-EF30E459D09E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0" name="Rettangolo con angoli arrotondati 40">
              <a:extLst>
                <a:ext uri="{FF2B5EF4-FFF2-40B4-BE49-F238E27FC236}">
                  <a16:creationId xmlns:a16="http://schemas.microsoft.com/office/drawing/2014/main" id="{B2A5682E-70F9-47D8-9F7B-EDB1CE92B1C2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2E54D42F-2F87-4B2F-8F7E-E9F2223243BD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6" name="CasellaDiTesto 55">
                <a:hlinkClick r:id="rId5"/>
                <a:extLst>
                  <a:ext uri="{FF2B5EF4-FFF2-40B4-BE49-F238E27FC236}">
                    <a16:creationId xmlns:a16="http://schemas.microsoft.com/office/drawing/2014/main" id="{90520FF6-B5F5-40C1-A16C-004B122EB597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7" name="Elemento grafico 54">
                <a:extLst>
                  <a:ext uri="{FF2B5EF4-FFF2-40B4-BE49-F238E27FC236}">
                    <a16:creationId xmlns:a16="http://schemas.microsoft.com/office/drawing/2014/main" id="{E9B4B07E-B25A-46A8-8F45-2BF01838403D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8" name="Figura a mano libera: forma 44">
                  <a:extLst>
                    <a:ext uri="{FF2B5EF4-FFF2-40B4-BE49-F238E27FC236}">
                      <a16:creationId xmlns:a16="http://schemas.microsoft.com/office/drawing/2014/main" id="{06807162-B987-42A0-BF67-AAEE4CA92CD8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0" name="Figura a mano libera: forma 45">
                  <a:extLst>
                    <a:ext uri="{FF2B5EF4-FFF2-40B4-BE49-F238E27FC236}">
                      <a16:creationId xmlns:a16="http://schemas.microsoft.com/office/drawing/2014/main" id="{B1438B40-6E31-4DAF-A7DB-13DCCBAE3D6B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097242"/>
            <a:ext cx="1985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313840"/>
                </a:solidFill>
                <a:latin typeface="+mj-lt"/>
              </a:rPr>
              <a:t>Strade, verde pubblico e gestione del territorio</a:t>
            </a:r>
          </a:p>
        </p:txBody>
      </p:sp>
      <p:pic>
        <p:nvPicPr>
          <p:cNvPr id="54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  <p:sp>
        <p:nvSpPr>
          <p:cNvPr id="55" name="Rettangolo con angoli arrotondati 47">
            <a:hlinkClick r:id="rId7"/>
            <a:extLst>
              <a:ext uri="{FF2B5EF4-FFF2-40B4-BE49-F238E27FC236}">
                <a16:creationId xmlns:a16="http://schemas.microsoft.com/office/drawing/2014/main" id="{BBBAD492-FDCC-4A87-8824-BE81CCCE25F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13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14546" cy="4892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501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673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45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0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 1 – province di Reggio di Calabria, Catanzaro, Crotone e Vibo Valentia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Di Bella Costruzioni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Cogiatech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Di Bella Costruzioni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3861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Menowatt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GE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Costituendo</a:t>
                      </a:r>
                      <a:r>
                        <a:rPr lang="en-US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RTI</a:t>
                      </a:r>
                      <a:endParaRPr lang="en-US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3861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 2 – provincia di Cosenza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Di Bella Costruzioni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49005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 e Basilicata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CPM Gestioni Termiche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Polygon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CNP Energia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Equattroe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Omnia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Servitia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9005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 1 – province di Napoli, Caserta, Salerno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CPM Gestioni Termiche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Polygon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CNP Energia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Equattroe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Omnia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Servitia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49005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 2 – province di Avellino, Benevento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CPM Gestioni Termiche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Polygon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CNP Energia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Equattroe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Omnia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Servitia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62370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Molise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CPM Gestioni Termiche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Polygon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CNP Energia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CPL Concordia SOC Coop,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Kineo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Energy 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Facility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Coopservice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SOC Coop PA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49005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 1 – province di Chieti, Pescara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CPM Gestioni Termiche S.r.l.,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Polygon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CNP Energia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Smart Solutions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802653"/>
                  </a:ext>
                </a:extLst>
              </a:tr>
              <a:tr h="38610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 2 – province di L’Aquila, Teramo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Equattroe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Omnia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Servitia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Smart Solutions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60826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21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975B47D-B787-4708-92CA-DE02B58E2E0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9" name="Picture 14" descr="Anteprima immagine">
            <a:extLst>
              <a:ext uri="{FF2B5EF4-FFF2-40B4-BE49-F238E27FC236}">
                <a16:creationId xmlns:a16="http://schemas.microsoft.com/office/drawing/2014/main" id="{7B59F43F-0818-409B-903D-0989F442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F63D607-9620-4D9D-887C-70E803DA002D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24FB202-A772-4A35-930B-3472C2E02D8F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14D0F80-03AD-4D66-9097-6600FFCACD7F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0" descr="Anteprima immagine">
            <a:extLst>
              <a:ext uri="{FF2B5EF4-FFF2-40B4-BE49-F238E27FC236}">
                <a16:creationId xmlns:a16="http://schemas.microsoft.com/office/drawing/2014/main" id="{9A097BA3-D3A9-4EEA-BDEC-90EF9F28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9D0C110-785F-4D88-A82C-B26CB6158C1C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8" descr="Anteprima immagine">
            <a:extLst>
              <a:ext uri="{FF2B5EF4-FFF2-40B4-BE49-F238E27FC236}">
                <a16:creationId xmlns:a16="http://schemas.microsoft.com/office/drawing/2014/main" id="{BB28A426-786D-474F-9FAA-D890CD99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25828F0-EA27-49BE-91E8-70AB1BDDCF47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2" descr="Anteprima immagine">
            <a:extLst>
              <a:ext uri="{FF2B5EF4-FFF2-40B4-BE49-F238E27FC236}">
                <a16:creationId xmlns:a16="http://schemas.microsoft.com/office/drawing/2014/main" id="{BC84D247-EB55-48A7-A55A-0F733E3F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CA0A154-E383-4632-A2FD-D54BB8BE5E7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6" descr="Anteprima immagine">
            <a:extLst>
              <a:ext uri="{FF2B5EF4-FFF2-40B4-BE49-F238E27FC236}">
                <a16:creationId xmlns:a16="http://schemas.microsoft.com/office/drawing/2014/main" id="{956C4E5B-C766-46CB-8955-51D326CB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B17AAD3-1E03-44A9-87A9-59AAFF07C9A0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32045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57841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62098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23987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278778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363603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41534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46087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51964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3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Facility</a:t>
            </a:r>
            <a:r>
              <a:rPr lang="it-IT" dirty="0"/>
              <a:t> management 4 (</a:t>
            </a:r>
            <a:r>
              <a:rPr lang="it-IT" dirty="0" smtClean="0"/>
              <a:t>1/4)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servizi di pulizia e igiene ambientale, manutenzione impianti e altri servizi operativi e servizi gestionali presso gli immobili adibiti prevalentemente ad uso ufficio delle Pubbliche Amministrazioni e negli immobili delle Istituzioni Universitarie Pubbliche e degli Enti ed Istituti di Ricerca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844527"/>
            <a:ext cx="6954098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Pulizia e igiene ambientale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impianti (elettrici, idrico-sanitari, riscaldamento, raffrescamento, elevatori, antincendio, sicurezza e controllo accessi, reti)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Altri servizi (reception, facchinaggio interno, facchinaggio esterno/traslochi)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governo: gestione integrata di tutti i servizi operativi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998040"/>
            <a:ext cx="6893998" cy="1577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dei consumi energetici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Promozione di una migliore e più efficiente gestione degli impianti, introduzione di sistemi di monitoraggio a distanza con la raccolta dei dati funzionali alla produzione dell’attestato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certificazione energetica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Valorizzazione della formazione su tematiche ambientali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Adozione di specifici requisiti ambientali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06077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Facility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4</a:t>
            </a: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9C0DE532-E486-47DA-8153-FD5E9FC102BD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02683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o 6 anni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18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09/01/2020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79853"/>
              <a:ext cx="237626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(12 + 12 per i lotti accessori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845951DA-5B00-48BE-8968-E7B30815219B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0" name="Rettangolo con angoli arrotondati 40">
              <a:extLst>
                <a:ext uri="{FF2B5EF4-FFF2-40B4-BE49-F238E27FC236}">
                  <a16:creationId xmlns:a16="http://schemas.microsoft.com/office/drawing/2014/main" id="{4EE4F66F-9EF1-438F-B07C-C3DEDA395D12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4AAE14CD-4463-4CD4-ACD5-99420D5D5079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6" name="CasellaDiTesto 55">
                <a:hlinkClick r:id="rId5"/>
                <a:extLst>
                  <a:ext uri="{FF2B5EF4-FFF2-40B4-BE49-F238E27FC236}">
                    <a16:creationId xmlns:a16="http://schemas.microsoft.com/office/drawing/2014/main" id="{B25C5831-819B-4533-9812-FCF25D9A7C3C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7" name="Elemento grafico 54">
                <a:extLst>
                  <a:ext uri="{FF2B5EF4-FFF2-40B4-BE49-F238E27FC236}">
                    <a16:creationId xmlns:a16="http://schemas.microsoft.com/office/drawing/2014/main" id="{6C10C4BA-3770-4749-B91C-213CCA078D28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8" name="Figura a mano libera: forma 44">
                  <a:extLst>
                    <a:ext uri="{FF2B5EF4-FFF2-40B4-BE49-F238E27FC236}">
                      <a16:creationId xmlns:a16="http://schemas.microsoft.com/office/drawing/2014/main" id="{EF2F3824-4245-4A3F-84CA-79E458577BF6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0" name="Figura a mano libera: forma 45">
                  <a:extLst>
                    <a:ext uri="{FF2B5EF4-FFF2-40B4-BE49-F238E27FC236}">
                      <a16:creationId xmlns:a16="http://schemas.microsoft.com/office/drawing/2014/main" id="{00CC72C7-20F9-4167-9CDA-7B46C62F4A8D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3" name="Rettangolo con angoli arrotondati 2">
            <a:hlinkClick r:id="rId6"/>
            <a:extLst>
              <a:ext uri="{FF2B5EF4-FFF2-40B4-BE49-F238E27FC236}">
                <a16:creationId xmlns:a16="http://schemas.microsoft.com/office/drawing/2014/main" id="{463F2F34-F5D6-4FE8-AB71-EF740CB01D45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3556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14546" cy="497189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6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501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673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64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5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CPM Gestioni Termiche S.r.l.,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Polygon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S.r.l., CNP Energia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Equattroe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S.r.l., Omnia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Servitia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 e Umbria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CPM Gestioni Termiche S.r.l.,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Polygon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S.r.l., CNP Energia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Stacchio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Impianti S.r.l., IGE Impianti S.r.l.</a:t>
                      </a:r>
                      <a:endParaRPr kumimoji="0" lang="it-IT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30534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Toscana, Liguria 1 – province di La Spezia, Genova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C.P.M. Gestioni Termiche S.r.l.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Rinnovabili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Costituendo RTI</a:t>
                      </a:r>
                      <a:endParaRPr kumimoji="0" lang="it-IT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54022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Romagna; Lombardia 1 – province di Cremona, Mantova, Lodi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TEA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Reteluce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Heresaz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Snc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Smart Solutions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 1 – province di Venezia, Treviso, Belluno; Friuli Venezia Giulia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Grimel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 S.r.l., F.LLI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Carollo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 S.r.l., Rizzato Impianti S.r.l.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Ranzato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 Impianti S.r.l.</a:t>
                      </a:r>
                      <a:endParaRPr kumimoji="0" lang="it-IT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54022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16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 Alto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Adige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F.LLI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Carollo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Grimel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S.r.l., Rizzato Impianti S.r.l.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Menowatt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GE S.p.A.</a:t>
                      </a:r>
                      <a:endParaRPr kumimoji="0" lang="it-IT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54022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17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2 – province di Monza Brianza, Bergamo, Brescia, Sondrio; Veneto 2 – province di Verona, Vicenza, Padova, Rovigo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Rizzato Impianti S.r.l. - F.LLI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Carollo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 -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Grimel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Costituendo RTI</a:t>
                      </a:r>
                      <a:endParaRPr kumimoji="0" lang="it-IT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54022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18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3 – province di Milano, Pavia, Como, Varese, Lecco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Costituendo RTI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 Rinnovabili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54022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19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Piemonte 1 – province di Alessandria, Vercelli, Verbano Cusio Ossola, Novara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Costituendo RTI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 Rinnovabili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28216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21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975B47D-B787-4708-92CA-DE02B58E2E0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9" name="Picture 14" descr="Anteprima immagine">
            <a:extLst>
              <a:ext uri="{FF2B5EF4-FFF2-40B4-BE49-F238E27FC236}">
                <a16:creationId xmlns:a16="http://schemas.microsoft.com/office/drawing/2014/main" id="{7B59F43F-0818-409B-903D-0989F442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F63D607-9620-4D9D-887C-70E803DA002D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24FB202-A772-4A35-930B-3472C2E02D8F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14D0F80-03AD-4D66-9097-6600FFCACD7F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0" descr="Anteprima immagine">
            <a:extLst>
              <a:ext uri="{FF2B5EF4-FFF2-40B4-BE49-F238E27FC236}">
                <a16:creationId xmlns:a16="http://schemas.microsoft.com/office/drawing/2014/main" id="{9A097BA3-D3A9-4EEA-BDEC-90EF9F28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9D0C110-785F-4D88-A82C-B26CB6158C1C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8" descr="Anteprima immagine">
            <a:extLst>
              <a:ext uri="{FF2B5EF4-FFF2-40B4-BE49-F238E27FC236}">
                <a16:creationId xmlns:a16="http://schemas.microsoft.com/office/drawing/2014/main" id="{BB28A426-786D-474F-9FAA-D890CD993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25828F0-EA27-49BE-91E8-70AB1BDDCF47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2" descr="Anteprima immagine">
            <a:extLst>
              <a:ext uri="{FF2B5EF4-FFF2-40B4-BE49-F238E27FC236}">
                <a16:creationId xmlns:a16="http://schemas.microsoft.com/office/drawing/2014/main" id="{BC84D247-EB55-48A7-A55A-0F733E3F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CA0A154-E383-4632-A2FD-D54BB8BE5E7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6" descr="Anteprima immagine">
            <a:extLst>
              <a:ext uri="{FF2B5EF4-FFF2-40B4-BE49-F238E27FC236}">
                <a16:creationId xmlns:a16="http://schemas.microsoft.com/office/drawing/2014/main" id="{956C4E5B-C766-46CB-8955-51D326CB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B17AAD3-1E03-44A9-87A9-59AAFF07C9A0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354598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41046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21" y="46087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82" y="30134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4" y="511527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59" y="57203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Anteprima immagine">
            <a:extLst>
              <a:ext uri="{FF2B5EF4-FFF2-40B4-BE49-F238E27FC236}">
                <a16:creationId xmlns:a16="http://schemas.microsoft.com/office/drawing/2014/main" id="{9B417240-F599-4D4C-BC8E-9A2100A6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82" y="62268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20524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ECA01C20-8614-4064-A1C8-3331EB7B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82" y="255027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32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Gestione ed </a:t>
            </a:r>
            <a:r>
              <a:rPr lang="it-IT" dirty="0" err="1"/>
              <a:t>efficientamento</a:t>
            </a:r>
            <a:r>
              <a:rPr lang="it-IT" dirty="0"/>
              <a:t> energetico degli impianti di illuminazione pubblica di proprietà degli Enti Locali - Enti </a:t>
            </a:r>
            <a:r>
              <a:rPr lang="it-IT" dirty="0" smtClean="0"/>
              <a:t>Piccoli (3/3</a:t>
            </a:r>
            <a:r>
              <a:rPr lang="it-IT" dirty="0"/>
              <a:t>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023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2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20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d’Aosta; Piemonte 2 – province di Torino, Biella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RTI TEA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Reteluce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Heresaz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Snc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 Smart Solutions S.p.A.</a:t>
                      </a:r>
                      <a:endParaRPr kumimoji="0" lang="it-IT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18500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821B4C"/>
                          </a:solidFill>
                          <a:latin typeface="+mn-lt"/>
                        </a:rPr>
                        <a:t>21</a:t>
                      </a:r>
                      <a:endParaRPr lang="it-IT" sz="1800" b="1" dirty="0">
                        <a:solidFill>
                          <a:srgbClr val="821B4C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 2 – province di Savona, Imperia, Piemonte 3 – province di Cuneo, Asti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Costituendo RTI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Iren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 Rinnovabili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21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BE3969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90" y="19751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B0F19A-D7D8-4C1A-A92D-5BD43C9E4A42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8" name="Picture 14" descr="Anteprima immagine">
            <a:extLst>
              <a:ext uri="{FF2B5EF4-FFF2-40B4-BE49-F238E27FC236}">
                <a16:creationId xmlns:a16="http://schemas.microsoft.com/office/drawing/2014/main" id="{0E8332AC-7196-4B8E-8A4B-AD0CEB82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915856B-4C33-41B1-8A16-F1C15F4702C0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8" descr="Anteprima immagine">
            <a:extLst>
              <a:ext uri="{FF2B5EF4-FFF2-40B4-BE49-F238E27FC236}">
                <a16:creationId xmlns:a16="http://schemas.microsoft.com/office/drawing/2014/main" id="{714AF9F0-2D1A-4154-8BD5-1ED588DF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57DF8B6-D74F-4801-AB67-E7DDFD4605E0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5EC055ED-5F76-43B1-8661-A5ACF01C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CB824F3-BDF3-4323-9C05-FFD290F4B79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0" descr="Anteprima immagine">
            <a:extLst>
              <a:ext uri="{FF2B5EF4-FFF2-40B4-BE49-F238E27FC236}">
                <a16:creationId xmlns:a16="http://schemas.microsoft.com/office/drawing/2014/main" id="{7646CF00-03C3-4318-B555-C545174A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D2024219-0048-4EF8-B1B6-3EB7F2218169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8" descr="Anteprima immagine">
            <a:extLst>
              <a:ext uri="{FF2B5EF4-FFF2-40B4-BE49-F238E27FC236}">
                <a16:creationId xmlns:a16="http://schemas.microsoft.com/office/drawing/2014/main" id="{922D7BA6-DD7C-41C1-8810-9DEBC508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80DF3540-7885-446D-9513-4241083717CC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12" descr="Anteprima immagine">
            <a:extLst>
              <a:ext uri="{FF2B5EF4-FFF2-40B4-BE49-F238E27FC236}">
                <a16:creationId xmlns:a16="http://schemas.microsoft.com/office/drawing/2014/main" id="{703FDA92-D7DA-4538-A1FA-63781C01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AB3F13C3-077E-4608-AA40-E4DDE3CFEDCA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6" descr="Anteprima immagine">
            <a:extLst>
              <a:ext uri="{FF2B5EF4-FFF2-40B4-BE49-F238E27FC236}">
                <a16:creationId xmlns:a16="http://schemas.microsoft.com/office/drawing/2014/main" id="{CDAF9193-7CF9-4F00-A844-3B1E1667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76A3825-E812-420D-BDA8-A296CD1E7298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90" y="233023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02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Servizio luce 4 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94461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prestazione del servizio di gestione degli impianti di illuminazione pubblica e semaforica e del relativo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268463"/>
            <a:ext cx="6954098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Acquisto di energia elettrica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Esercizio degli impianti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 ordinaria e straordinaria degli impianti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Eventuale gestione dei carichi esogeni elettrici e meccanici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Interventi di riqualificazione energetica, di adeguamento normativo, di adeguamento ed innovazione tecnologica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aggiuntivi di “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smart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city” e assistenza alla redazione e revisione dei Piani Urbani del Traffico (PUT) e dei Piani Regolatori dell’Illuminazione Pubblica Comunale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19724"/>
            <a:ext cx="6893998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integrata dell'intero servizio di illuminazione pubblica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Affidamento contrattuale basato sull’Energy Performance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Contracting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che permette il conseguimento di notevoli risparmi energetici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 a norma degli impianti e adeguamento tecnologico /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efficientamento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27761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luce 4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r="2900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9AE9449E-440C-41CD-B1E3-515421DDFA67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8580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12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3475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12/02/2019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6526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65987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880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 o 9 anni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Strade, verde pubblico e gestione del territorio</a:t>
              </a:r>
            </a:p>
          </p:txBody>
        </p:sp>
        <p:pic>
          <p:nvPicPr>
            <p:cNvPr id="48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282BB48-645A-43D4-8C85-D81CC29B0E78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1" name="Rettangolo con angoli arrotondati 40">
              <a:extLst>
                <a:ext uri="{FF2B5EF4-FFF2-40B4-BE49-F238E27FC236}">
                  <a16:creationId xmlns:a16="http://schemas.microsoft.com/office/drawing/2014/main" id="{090652B7-C2C5-408E-B862-423C3259A4A0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3A9CCCB3-8158-4F15-9006-B8D97EAD5462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7" name="CasellaDiTesto 56">
                <a:hlinkClick r:id="rId5"/>
                <a:extLst>
                  <a:ext uri="{FF2B5EF4-FFF2-40B4-BE49-F238E27FC236}">
                    <a16:creationId xmlns:a16="http://schemas.microsoft.com/office/drawing/2014/main" id="{864D8107-6291-4212-BC17-8DD5ABE61337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8" name="Elemento grafico 54">
                <a:extLst>
                  <a:ext uri="{FF2B5EF4-FFF2-40B4-BE49-F238E27FC236}">
                    <a16:creationId xmlns:a16="http://schemas.microsoft.com/office/drawing/2014/main" id="{1DE380E5-A237-4DE3-B776-51858489861D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0" name="Figura a mano libera: forma 44">
                  <a:extLst>
                    <a:ext uri="{FF2B5EF4-FFF2-40B4-BE49-F238E27FC236}">
                      <a16:creationId xmlns:a16="http://schemas.microsoft.com/office/drawing/2014/main" id="{70C18CD6-0545-43A9-AC23-BFEC906C1EA2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3" name="Figura a mano libera: forma 45">
                  <a:extLst>
                    <a:ext uri="{FF2B5EF4-FFF2-40B4-BE49-F238E27FC236}">
                      <a16:creationId xmlns:a16="http://schemas.microsoft.com/office/drawing/2014/main" id="{BE3E45F1-9452-46B8-AA55-791BBFE9E441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4" name="Rettangolo con angoli arrotondati 2">
            <a:hlinkClick r:id="rId6"/>
            <a:extLst>
              <a:ext uri="{FF2B5EF4-FFF2-40B4-BE49-F238E27FC236}">
                <a16:creationId xmlns:a16="http://schemas.microsoft.com/office/drawing/2014/main" id="{C65EE32C-9D11-4D42-B973-AC5FAEA6995D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4319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Servizio luce 4 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12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763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Piemonte 2 (Province di Alessandria; Asti; Biella; Cuneo; Torino; Verbano Cusio Ossola; Vercelli), Valle d’Aosta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12/07/2021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12/07/2023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Sole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1 (Province di Lodi; Milano; Monza Brianza; Pavia; Varese), Piemonte 1 (Provincia di Novara)	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22/02/2023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Sole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2 (Province di Bergamo; Brescia; Como; Cremona; Lecco; Mantova; Sondrio), Trentino Alto Adige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30/07/2020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30/07/2023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City Green Light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 e Friuli Venezia Giulia	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10/12/2020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10/12/2022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City Green Light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 ed Emilia Romagna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12/02/2019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12/02/2022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City Green Light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 e Umbria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10/06/2021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10/06/2023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Hera Luce S.r.l. -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Servizi S.p.A. - Impianti Elettrici Telefonici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Simet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Abruzzo, Marche, Molise e Campania 1 (Province Benevento e Caserta)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29/12/2020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29/12/2022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Sole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07/06/2021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07/06/2023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Sole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 1 (Provincia di Foggia) e Campania 2 (Province di Avellino; Napoli e Salerno)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31/05/2023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Citelum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S.A. - Atlantico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 2 (Provincie di Barletta Andria Trani; Bari; Brindisi; Lecce e Taranto) Basilicata e Calabria 2 (Province di Catanzaro; Cosenza; Crotone; e Vibo Valentia)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01/03/2021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01/03/2023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City Green Light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218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 e Calabria 1 (Provincia di Reggio Calabria)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01/12/2021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01/12/2023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Sole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578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07/04/2022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07/04/2024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Edison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Facility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Solutions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137664"/>
                  </a:ext>
                </a:extLst>
              </a:tr>
            </a:tbl>
          </a:graphicData>
        </a:graphic>
      </p:graphicFrame>
      <p:pic>
        <p:nvPicPr>
          <p:cNvPr id="6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23352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27136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30816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418477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53292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0DE5D8C-B5C3-4D8C-9924-55A383CFF62D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3AC11FDE-FAF6-4055-8859-173C90E5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4B7315C-540D-49FB-BA79-083834BCF7F9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8" descr="Anteprima immagine">
            <a:extLst>
              <a:ext uri="{FF2B5EF4-FFF2-40B4-BE49-F238E27FC236}">
                <a16:creationId xmlns:a16="http://schemas.microsoft.com/office/drawing/2014/main" id="{54B10A55-6013-426B-BBB6-23586E39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80D0247-AB49-4AFD-8CBA-1207DF79DD6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F69EA188-6588-4F16-97B0-432A5EBF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1167605-093A-41DC-B77B-D86B7BB78708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2" name="Picture 10" descr="Anteprima immagine">
            <a:extLst>
              <a:ext uri="{FF2B5EF4-FFF2-40B4-BE49-F238E27FC236}">
                <a16:creationId xmlns:a16="http://schemas.microsoft.com/office/drawing/2014/main" id="{5464A0CA-D55C-4002-BC52-35E6B8F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7C3C722-DB18-45FB-9957-74F5B55D637A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4" name="Picture 18" descr="Anteprima immagine">
            <a:extLst>
              <a:ext uri="{FF2B5EF4-FFF2-40B4-BE49-F238E27FC236}">
                <a16:creationId xmlns:a16="http://schemas.microsoft.com/office/drawing/2014/main" id="{3948898D-E98D-410D-99C6-313FEE8B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87B5A475-2070-49C5-B4A4-A5C3FE2194D8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9" name="Picture 12" descr="Anteprima immagine">
            <a:extLst>
              <a:ext uri="{FF2B5EF4-FFF2-40B4-BE49-F238E27FC236}">
                <a16:creationId xmlns:a16="http://schemas.microsoft.com/office/drawing/2014/main" id="{8F98B40E-02ED-455F-BE69-A2545A74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E54C6D42-C689-41AC-99E5-F3618543E83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1" name="Picture 16" descr="Anteprima immagine">
            <a:extLst>
              <a:ext uri="{FF2B5EF4-FFF2-40B4-BE49-F238E27FC236}">
                <a16:creationId xmlns:a16="http://schemas.microsoft.com/office/drawing/2014/main" id="{6EF6A235-8BE3-4928-90DB-27B88E3E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B217BA69-8F4B-4D8F-A488-1EC020E912D4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455990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3" y="493504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80" y="199341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3" y="381721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3" y="57276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Anteprima immagine">
            <a:extLst>
              <a:ext uri="{FF2B5EF4-FFF2-40B4-BE49-F238E27FC236}">
                <a16:creationId xmlns:a16="http://schemas.microsoft.com/office/drawing/2014/main" id="{8F98B40E-02ED-455F-BE69-A2545A74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41" y="344583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80" y="612128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0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51380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92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55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 (province di Genova e La Spezia) e Piemonte (province di Asti, Alessandria, Vercelli, Novara, Biella e Verbano-Cusio-Ossola)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16/12/2023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4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D’Aosta, Liguria (province di Savona e Imperia) e Piemonte (province di Cuneo e Torino)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87149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e Emilia Romagna (province di Parma, Piacenza, Reggio Emilia e Modena)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02/08/2022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02/08/2022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Team service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Cbre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gws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technical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division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CNP energia S.p.A., Gruppo ECF impianti tecnologici e costruzioni S.p.A.,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Hitrac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engineering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group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I.F.M. italiana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facility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management S.p.A.,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nazionale appalti manutenzioni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lazio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sud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s.n.a.m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47932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 Alto Adige, Friuli Venezia Giulia e Veneto (provincia di Belluno)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10/12/2020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10/12/2022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Apleona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Hsg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Gruppo Servizi Associati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Markas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Iscot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 S.p.A., Vivaldi &amp; Cardino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 (province di Bologna e Ferrara) e Veneto (province di Treviso, Vicenza, Venezia, Verona, Padova e Rovigo)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25/11/2022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25/11/2024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servizi S.p.A. – Consorzio Stabile Energie Locali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r.l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–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Colser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Cooperativa – Consorzio Nazionale Cooperative Pluriservizi Attività 360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Cooperativa – Consorzio GISA – Society Moderne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Facility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Management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47932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 (province di Firenze e Arezzo), Emilia Romagna (province di Forlì-Cesena, Ravenna e Rimini) e Marche (provincia di Pesaro-Urbino)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02/02/2021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07/11/2022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L’operosa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Arl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-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Antas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La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Pul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-tra Di Tirelli Augusto Sas – La Cascina Global Service S.r.l. – S.A.C.C.I.R. S.p.A. – Consorzio Del Bo Scarl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Umbria e Toscana (province di Livorno, Siena, Grosseto, Pisa, Prato, Pistoia, Lucca e Massa Carrara)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16/03/2021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28/09/2021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Team Service Società 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A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R.L, Società Nazionale Appalti Manutenzioni Lazio Sud S.N.A.M. S.r.l., Gruppo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Ecf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Ifm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Italiana Fm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Cbre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Gws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Technical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Division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Cnp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Energia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Hitrac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Engineering Group S.P.A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61004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 (province di Ancona, Macerata, Ascoli Piceno e Fermo),</a:t>
                      </a:r>
                      <a:r>
                        <a:rPr lang="it-IT" sz="1000" b="0" kern="1200" baseline="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 e Molise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09/01/2020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01/07/2021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Consorzio Innova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Coop. (Già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Cipea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&amp;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Cariiee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Co.Ed.A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Unifica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Coop) – Arco Lavori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Coop. Cons. – Omnia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Servitia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Clean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18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46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67" y="233999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EBDBEC2-0640-492C-AD65-001F191A3DCB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1" name="Picture 14" descr="Anteprima immagine">
            <a:extLst>
              <a:ext uri="{FF2B5EF4-FFF2-40B4-BE49-F238E27FC236}">
                <a16:creationId xmlns:a16="http://schemas.microsoft.com/office/drawing/2014/main" id="{916A39CC-7FB9-4B2C-B129-42233EE4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D7DB098-6D64-4028-9144-248898773D0E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8FB20ACB-F956-4241-A0AB-1E1590C7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D940702-C9F7-4B73-9798-4578E44445B1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51368B58-7AE8-4BDF-8770-D514CB7A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D07504F-3804-4B49-9D60-1965EE85F65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0" descr="Anteprima immagine">
            <a:extLst>
              <a:ext uri="{FF2B5EF4-FFF2-40B4-BE49-F238E27FC236}">
                <a16:creationId xmlns:a16="http://schemas.microsoft.com/office/drawing/2014/main" id="{B1CC3D57-4055-4D6D-B97F-944D2A74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5D792D9-DDBC-45CD-87AC-A6586F7DF206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8" descr="Anteprima immagine">
            <a:extLst>
              <a:ext uri="{FF2B5EF4-FFF2-40B4-BE49-F238E27FC236}">
                <a16:creationId xmlns:a16="http://schemas.microsoft.com/office/drawing/2014/main" id="{A6E2A975-2C93-4F31-875F-3E3B43CE0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AC655657-B5E1-437F-A682-9AEE0D8F4B61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2" descr="Anteprima immagine">
            <a:extLst>
              <a:ext uri="{FF2B5EF4-FFF2-40B4-BE49-F238E27FC236}">
                <a16:creationId xmlns:a16="http://schemas.microsoft.com/office/drawing/2014/main" id="{875FE170-EF6C-47A1-BF4F-D8BC8E0C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18BE395-C5F3-405E-90D8-DF948672AB1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B619A113-B26D-4031-AFE9-2A740C91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F887ADF4-7D0E-4426-A61B-3BA31FF386A8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0" descr="Anteprima immagine">
            <a:extLst>
              <a:ext uri="{FF2B5EF4-FFF2-40B4-BE49-F238E27FC236}">
                <a16:creationId xmlns:a16="http://schemas.microsoft.com/office/drawing/2014/main" id="{B1CC3D57-4055-4D6D-B97F-944D2A74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4" y="566967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4" y="19667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Anteprima immagine">
            <a:extLst>
              <a:ext uri="{FF2B5EF4-FFF2-40B4-BE49-F238E27FC236}">
                <a16:creationId xmlns:a16="http://schemas.microsoft.com/office/drawing/2014/main" id="{875FE170-EF6C-47A1-BF4F-D8BC8E0C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21" y="6352728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Anteprima immagine">
            <a:extLst>
              <a:ext uri="{FF2B5EF4-FFF2-40B4-BE49-F238E27FC236}">
                <a16:creationId xmlns:a16="http://schemas.microsoft.com/office/drawing/2014/main" id="{B1CC3D57-4055-4D6D-B97F-944D2A74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4" y="30175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21" y="43626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Anteprima immagine">
            <a:extLst>
              <a:ext uri="{FF2B5EF4-FFF2-40B4-BE49-F238E27FC236}">
                <a16:creationId xmlns:a16="http://schemas.microsoft.com/office/drawing/2014/main" id="{875FE170-EF6C-47A1-BF4F-D8BC8E0C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67" y="372109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Anteprima immagine">
            <a:extLst>
              <a:ext uri="{FF2B5EF4-FFF2-40B4-BE49-F238E27FC236}">
                <a16:creationId xmlns:a16="http://schemas.microsoft.com/office/drawing/2014/main" id="{B1CC3D57-4055-4D6D-B97F-944D2A74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4" y="503693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47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5"/>
          <a:ext cx="9830794" cy="47025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43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4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 (con esclusione del Comune di Roma) e Sardegna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29/12/2023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L‘Operosa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271452"/>
                  </a:ext>
                </a:extLst>
              </a:tr>
              <a:tr h="75131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1°Municipio del Comune di Roma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27/10/2024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kern="1200" dirty="0">
                        <a:solidFill>
                          <a:srgbClr val="5B5B5D"/>
                        </a:solidFill>
                        <a:latin typeface="Trebuchet MS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servizi S.p.A. – Consorzio Stabile Energie Locali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r.l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–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Colser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Cooperativa – Consorzio Nazionale Cooperative Pluriservizi Attività 360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Cooperativa – Consorzio GISA – Society Moderne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Facility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Management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75131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Comune di Roma (escluso I° Municipio)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kern="1200" dirty="0">
                          <a:solidFill>
                            <a:srgbClr val="5B5B5D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B5B5D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Team Service Società 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A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R.L, Società Nazionale Appalti Manutenzioni Lazio Sud S.N.A.M. S.p.A., Gruppo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Ecf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Ifm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Italiana Fm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Cbre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Gws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Technical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Division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Cnp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Energia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Hitrac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Engineering Group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2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 e Basilicata (provincia di Matera)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09/01/2020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08/01/2022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Consorzio Innova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Coop. (Già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Cipea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&amp;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Cariiee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Co.Ed.A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Unifica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Coop) – Arco Lavori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Coop. Cons. – Omnia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Servitia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 –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Clean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35564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 e Basilicata (provincia di Potenza)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Il lotto non sarà attivato in quanto non risulta pervenuta alcuna offerta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kern="1200" dirty="0">
                        <a:solidFill>
                          <a:srgbClr val="5B5B5D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768389"/>
                  </a:ext>
                </a:extLst>
              </a:tr>
              <a:tr h="35564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 e 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27/10/2020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15/04/2021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Dussmann Service S.r.l. -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793097"/>
                  </a:ext>
                </a:extLst>
              </a:tr>
              <a:tr h="35564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Regioni \ Province di cui agli ambiti territoriali delimitati nei lotti 1, 2, 3, 4 e 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Engie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servizi S.p.A. – Consorzio Stabile Energie Locali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S.c.a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r.l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–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Colser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Cooperativa – Consorzio Nazionale Cooperative Pluriservizi Attività 360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Cooperativa – Consorzio GISA – Society Moderne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Facility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Management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85767"/>
                  </a:ext>
                </a:extLst>
              </a:tr>
              <a:tr h="35564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Regioni \ Province di cui agli ambiti territoriali delimitati nei lotti 6, 7, 8 e 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20/07/2023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kern="1200" dirty="0">
                        <a:solidFill>
                          <a:srgbClr val="5B5B5D"/>
                        </a:solidFill>
                        <a:latin typeface="Trebuchet MS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Dussmann Service S.r.l. -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36798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sz="1800" b="1" dirty="0">
                <a:solidFill>
                  <a:srgbClr val="313840"/>
                </a:solidFill>
              </a:rPr>
              <a:t>18</a:t>
            </a:r>
            <a:endParaRPr lang="it-IT" sz="1200" b="1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08485" y="1145524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279434" y="1146815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47" name="Picture 18" descr="Anteprima immagine">
            <a:extLst>
              <a:ext uri="{FF2B5EF4-FFF2-40B4-BE49-F238E27FC236}">
                <a16:creationId xmlns:a16="http://schemas.microsoft.com/office/drawing/2014/main" id="{5A086EFD-ADBA-45D0-A069-CC0626FA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62" y="334283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02" y="4546272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0AFC7BD-C783-40C4-A6B0-44BAD58B4CE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63" name="Picture 14" descr="Anteprima immagine">
            <a:extLst>
              <a:ext uri="{FF2B5EF4-FFF2-40B4-BE49-F238E27FC236}">
                <a16:creationId xmlns:a16="http://schemas.microsoft.com/office/drawing/2014/main" id="{D187311D-F8C3-426D-929A-23FA9D57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BEC62DF-DBE6-49D5-8E19-EB534FD352D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8" descr="Anteprima immagine">
            <a:extLst>
              <a:ext uri="{FF2B5EF4-FFF2-40B4-BE49-F238E27FC236}">
                <a16:creationId xmlns:a16="http://schemas.microsoft.com/office/drawing/2014/main" id="{88A499DF-3800-4B2C-A73F-783061B8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632CD86-B263-481F-AECE-AC783118869E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4">
            <a:extLst>
              <a:ext uri="{FF2B5EF4-FFF2-40B4-BE49-F238E27FC236}">
                <a16:creationId xmlns:a16="http://schemas.microsoft.com/office/drawing/2014/main" id="{9F4CD73B-ED63-40A6-AA86-FB1FE588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837E83E-27D5-41F8-AC37-0AE8558470E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10" descr="Anteprima immagine">
            <a:extLst>
              <a:ext uri="{FF2B5EF4-FFF2-40B4-BE49-F238E27FC236}">
                <a16:creationId xmlns:a16="http://schemas.microsoft.com/office/drawing/2014/main" id="{63AEAE5F-5EE9-4BE2-B962-5D270377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690D6BC-0424-4ACF-8C5E-9B2197EBB2D9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18" descr="Anteprima immagine">
            <a:extLst>
              <a:ext uri="{FF2B5EF4-FFF2-40B4-BE49-F238E27FC236}">
                <a16:creationId xmlns:a16="http://schemas.microsoft.com/office/drawing/2014/main" id="{6800079C-A293-4153-B37C-25073F71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3DBDDA7-6F72-411C-9E6C-3DA2B748989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12" descr="Anteprima immagine">
            <a:extLst>
              <a:ext uri="{FF2B5EF4-FFF2-40B4-BE49-F238E27FC236}">
                <a16:creationId xmlns:a16="http://schemas.microsoft.com/office/drawing/2014/main" id="{6B6601E4-BAA1-4BCE-A18E-44964A43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1C77D55E-67B9-431D-BB3A-F19920A796B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5" name="Picture 16" descr="Anteprima immagine">
            <a:extLst>
              <a:ext uri="{FF2B5EF4-FFF2-40B4-BE49-F238E27FC236}">
                <a16:creationId xmlns:a16="http://schemas.microsoft.com/office/drawing/2014/main" id="{8BA5D7C3-DCA3-42A6-B189-5F9EF880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CAF3BCD8-2E18-4033-8BC1-330BABBA920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2" descr="Anteprima immagine">
            <a:extLst>
              <a:ext uri="{FF2B5EF4-FFF2-40B4-BE49-F238E27FC236}">
                <a16:creationId xmlns:a16="http://schemas.microsoft.com/office/drawing/2014/main" id="{6B6601E4-BAA1-4BCE-A18E-44964A43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64" y="489522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02" y="60489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6B6601E4-BAA1-4BCE-A18E-44964A43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64" y="402197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59" y="19657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64" y="255649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Anteprima immagine">
            <a:extLst>
              <a:ext uri="{FF2B5EF4-FFF2-40B4-BE49-F238E27FC236}">
                <a16:creationId xmlns:a16="http://schemas.microsoft.com/office/drawing/2014/main" id="{88A499DF-3800-4B2C-A73F-783061B8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41" y="545816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9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err="1"/>
              <a:t>Facility</a:t>
            </a:r>
            <a:r>
              <a:rPr lang="it-IT" dirty="0"/>
              <a:t> management 4 </a:t>
            </a:r>
            <a:r>
              <a:rPr lang="it-IT" dirty="0" smtClean="0"/>
              <a:t>(4/4)</a:t>
            </a:r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5"/>
          <a:ext cx="9830794" cy="1404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43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4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 del Comune di Roma di cui ai lotti 10 e 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44874"/>
                  </a:ext>
                </a:extLst>
              </a:tr>
              <a:tr h="75131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Regioni \ Province di cui agli ambiti territoriali delimitati nei lotti 12,13 e 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14/06/2021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14/06/2023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5B5D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Team Service Società 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Consortile A 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R.L, Società Nazionale Appalti Manutenzioni Lazio Sud S.N.A.M. S.p.A., Gruppo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Ecf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Ifm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Italiana Fm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Cbre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Gws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Technical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Division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Cnp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Energia S.p.A.,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Hitrac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Engineering Group S.P.A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8358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sz="1800" b="1" dirty="0">
                <a:solidFill>
                  <a:srgbClr val="313840"/>
                </a:solidFill>
              </a:rPr>
              <a:t>18</a:t>
            </a:r>
            <a:endParaRPr lang="it-IT" sz="1200" b="1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08485" y="1145524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279434" y="1146815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60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85" y="198222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0AFC7BD-C783-40C4-A6B0-44BAD58B4CE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63" name="Picture 14" descr="Anteprima immagine">
            <a:extLst>
              <a:ext uri="{FF2B5EF4-FFF2-40B4-BE49-F238E27FC236}">
                <a16:creationId xmlns:a16="http://schemas.microsoft.com/office/drawing/2014/main" id="{D187311D-F8C3-426D-929A-23FA9D57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BEC62DF-DBE6-49D5-8E19-EB534FD352D8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8" descr="Anteprima immagine">
            <a:extLst>
              <a:ext uri="{FF2B5EF4-FFF2-40B4-BE49-F238E27FC236}">
                <a16:creationId xmlns:a16="http://schemas.microsoft.com/office/drawing/2014/main" id="{88A499DF-3800-4B2C-A73F-783061B8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632CD86-B263-481F-AECE-AC783118869E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4">
            <a:extLst>
              <a:ext uri="{FF2B5EF4-FFF2-40B4-BE49-F238E27FC236}">
                <a16:creationId xmlns:a16="http://schemas.microsoft.com/office/drawing/2014/main" id="{9F4CD73B-ED63-40A6-AA86-FB1FE588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837E83E-27D5-41F8-AC37-0AE8558470E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10" descr="Anteprima immagine">
            <a:extLst>
              <a:ext uri="{FF2B5EF4-FFF2-40B4-BE49-F238E27FC236}">
                <a16:creationId xmlns:a16="http://schemas.microsoft.com/office/drawing/2014/main" id="{63AEAE5F-5EE9-4BE2-B962-5D270377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690D6BC-0424-4ACF-8C5E-9B2197EBB2D9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18" descr="Anteprima immagine">
            <a:extLst>
              <a:ext uri="{FF2B5EF4-FFF2-40B4-BE49-F238E27FC236}">
                <a16:creationId xmlns:a16="http://schemas.microsoft.com/office/drawing/2014/main" id="{6800079C-A293-4153-B37C-25073F71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3DBDDA7-6F72-411C-9E6C-3DA2B748989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3" name="Picture 12" descr="Anteprima immagine">
            <a:extLst>
              <a:ext uri="{FF2B5EF4-FFF2-40B4-BE49-F238E27FC236}">
                <a16:creationId xmlns:a16="http://schemas.microsoft.com/office/drawing/2014/main" id="{6B6601E4-BAA1-4BCE-A18E-44964A43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1C77D55E-67B9-431D-BB3A-F19920A796B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5" name="Picture 16" descr="Anteprima immagine">
            <a:extLst>
              <a:ext uri="{FF2B5EF4-FFF2-40B4-BE49-F238E27FC236}">
                <a16:creationId xmlns:a16="http://schemas.microsoft.com/office/drawing/2014/main" id="{8BA5D7C3-DCA3-42A6-B189-5F9EF880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CAF3BCD8-2E18-4033-8BC1-330BABBA920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64" y="255649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9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Facility</a:t>
            </a:r>
            <a:r>
              <a:rPr lang="it-IT" dirty="0"/>
              <a:t> management beni culturali 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prestazione di servizi di manutenzione degli immobili, e di alcuni servizi connessi, presso gli Istituti e i luoghi di cultura pubblici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657983"/>
            <a:ext cx="695409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operativi: manutenzione degli impianti, pulizia e igiene ambientale, manutenzione del verde e altri (facchinaggio interno ed esterno, supporto front e back office per biblioteche ed archivi,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portineria,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accoglienza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al pubblico)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governo: gestione integrata di tutti i servizi operativi attraverso piattaforma informativa e procedure comuni a tutte le attività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811496"/>
            <a:ext cx="6893998" cy="17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affidare l’intero ciclo di gestione ad un unico soggetto, che si impegna ad assicurare l’erogazione efficiente dei servizi per la conservazione dello stato fisico e funzionale degli immobili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scegliere il set di servizi e le modalità di erogazione più idonee al proprio fabbisogno (differenziando tra siti piccoli e grandi)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Monitoraggio del proprio patrimonio immobiliare, sia da un punto di vista tecnico-manutentivo sia economico, grazie all’anagrafica tecnica e l’analisi della spesa dei servizi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519533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Facility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beni culturali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r="10700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7EE19AC-A7CA-47A4-B009-CE85D2507102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8580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9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3475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19/01/2021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6526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65987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880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o 6 anni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8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0CB457F0-68F1-4ADD-9264-2BD00523239B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1" name="Rettangolo con angoli arrotondati 40">
              <a:extLst>
                <a:ext uri="{FF2B5EF4-FFF2-40B4-BE49-F238E27FC236}">
                  <a16:creationId xmlns:a16="http://schemas.microsoft.com/office/drawing/2014/main" id="{D16E20FD-6318-4717-84B1-7AA880CECB78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72B4A26-6CDF-44B4-BC1F-FA21830B4F5A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7" name="CasellaDiTesto 56">
                <a:hlinkClick r:id="rId5"/>
                <a:extLst>
                  <a:ext uri="{FF2B5EF4-FFF2-40B4-BE49-F238E27FC236}">
                    <a16:creationId xmlns:a16="http://schemas.microsoft.com/office/drawing/2014/main" id="{CB51FC74-8D3E-4F2F-B300-E97B74ACDF75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8" name="Elemento grafico 54">
                <a:extLst>
                  <a:ext uri="{FF2B5EF4-FFF2-40B4-BE49-F238E27FC236}">
                    <a16:creationId xmlns:a16="http://schemas.microsoft.com/office/drawing/2014/main" id="{BEBC054B-D9DD-47C0-BCDE-E0E05013240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0" name="Figura a mano libera: forma 44">
                  <a:extLst>
                    <a:ext uri="{FF2B5EF4-FFF2-40B4-BE49-F238E27FC236}">
                      <a16:creationId xmlns:a16="http://schemas.microsoft.com/office/drawing/2014/main" id="{722EF055-9BBB-48FC-82B5-14EDDB3781D3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3" name="Figura a mano libera: forma 45">
                  <a:extLst>
                    <a:ext uri="{FF2B5EF4-FFF2-40B4-BE49-F238E27FC236}">
                      <a16:creationId xmlns:a16="http://schemas.microsoft.com/office/drawing/2014/main" id="{4BD3D973-F627-412A-852D-316E84867A38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4" name="Rettangolo con angoli arrotondati 2">
            <a:hlinkClick r:id="rId6"/>
            <a:extLst>
              <a:ext uri="{FF2B5EF4-FFF2-40B4-BE49-F238E27FC236}">
                <a16:creationId xmlns:a16="http://schemas.microsoft.com/office/drawing/2014/main" id="{59F11FBE-D4A2-4EB8-B125-64BADD0D426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376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err="1"/>
              <a:t>Facility</a:t>
            </a:r>
            <a:r>
              <a:rPr lang="it-IT" dirty="0"/>
              <a:t> management beni culturali 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9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98799"/>
          <a:ext cx="9830794" cy="35703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Piemonte e Valle d'Aosta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09/11/2021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08/11/2023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S.rl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e Trentino Alto Adige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 e Friuli Venezia Giulia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20/10/2022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19/10/2024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Acciona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Facility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Services SA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12761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 e Liguria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08/06/2022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07/06/2024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 e Sardegna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08/06/2022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07/06/2024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Marche, Umbria e Abruzzo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18/01/2023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Innova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kern="1200" dirty="0">
                        <a:solidFill>
                          <a:srgbClr val="5B5B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i="1" kern="1200" dirty="0">
                        <a:solidFill>
                          <a:srgbClr val="5B5B5D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 e Molise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18/01/2023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Consorzio Innova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Soc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Coop.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Basilicata, Puglia, Calabria e 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02/12/2021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01/12/2023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1" kern="1200" dirty="0">
                        <a:solidFill>
                          <a:srgbClr val="5B5B5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RTI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Dussmann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Service S.r.l. -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Siram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</a:tbl>
          </a:graphicData>
        </a:graphic>
      </p:graphicFrame>
      <p:pic>
        <p:nvPicPr>
          <p:cNvPr id="6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4" y="462464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4" y="390456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6" y="2439055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6" y="426460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DDC1A83-D3C7-481E-93E5-82C57B8069BE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8DA262D-55C7-45CC-A755-479C2086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1533ACA-EC50-4A3C-AA24-9773926341C9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8" descr="Anteprima immagine">
            <a:extLst>
              <a:ext uri="{FF2B5EF4-FFF2-40B4-BE49-F238E27FC236}">
                <a16:creationId xmlns:a16="http://schemas.microsoft.com/office/drawing/2014/main" id="{E942EC5C-3A43-42D6-AD11-FD56E5B0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A93DEEDB-956E-4976-970F-23626DD8C9B1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20A58813-2F77-4B40-A677-BE0CD993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9385022-F42A-46AF-938E-ED2A93120568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2" name="Picture 10" descr="Anteprima immagine">
            <a:extLst>
              <a:ext uri="{FF2B5EF4-FFF2-40B4-BE49-F238E27FC236}">
                <a16:creationId xmlns:a16="http://schemas.microsoft.com/office/drawing/2014/main" id="{3E64CE67-4E1B-4884-85B7-F287FC41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54FF25C-52A1-4654-B646-189A43137A06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4" name="Picture 18" descr="Anteprima immagine">
            <a:extLst>
              <a:ext uri="{FF2B5EF4-FFF2-40B4-BE49-F238E27FC236}">
                <a16:creationId xmlns:a16="http://schemas.microsoft.com/office/drawing/2014/main" id="{0E5F35D6-A8E8-4A4D-B651-6320D452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A7003547-D502-4B40-945C-21AD4C5BD5A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6" name="Picture 12" descr="Anteprima immagine">
            <a:extLst>
              <a:ext uri="{FF2B5EF4-FFF2-40B4-BE49-F238E27FC236}">
                <a16:creationId xmlns:a16="http://schemas.microsoft.com/office/drawing/2014/main" id="{19ADC211-7859-414E-8934-C9AE7CD9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37781EE4-341C-416D-B13A-DF8F7835F53C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8" name="Picture 16" descr="Anteprima immagine">
            <a:extLst>
              <a:ext uri="{FF2B5EF4-FFF2-40B4-BE49-F238E27FC236}">
                <a16:creationId xmlns:a16="http://schemas.microsoft.com/office/drawing/2014/main" id="{EB91B886-E09C-45C7-8E69-F63046A61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512054A6-F464-4D1C-A648-2C1197F61EA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6" y="20712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06" y="50016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3" y="31632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10" y="35254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3" y="279797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9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Integrata Sicurezza 4 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476375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prestazione di servizi finalizzati all’adeguamento degli ambienti di lavoro delle Pubbliche Amministrazioni alle disposizioni normative previste del Testo Unico sulla salute e sicurezza (D.lgs. n. 81/2008 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s.m.i.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253123"/>
            <a:ext cx="3480989" cy="299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integrato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tutti i servizi necessari ad attuare le misure di tutela previste dal Testo Unico in termini di gestione e coordinamento, organizzazione, servizio tecnico e servizi alle persone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 catalogo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Valutazione dei Rischi (DVR)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Documento Unico di Valutazione dei Rischi da Interferenze (DUVRI)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Piano delle Misure di Adeguamento (PMA)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401375"/>
            <a:ext cx="689399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Introduzione del «Servizio Integrato» che comprende tutti i servizi necessari per la gestione integrata della sicurezza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delegare all’assuntore l’intera gestione della sicurezza controllando in maniera più semplice ed efficace le performance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Canone unico, determinato in base al numero di dipendenti, tipologia di attività svolte e superfici degli immobili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148783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Integrata Sicurezza 4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826652" y="2253123"/>
            <a:ext cx="3480989" cy="299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Piano d’Emergenza (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PdE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Prove d’evacuazione (PE)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Gestione Adeguamento antincendio (SGSA)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di Gestione della Sicurezza sul Lavoro (SGSL)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Piano di Formazione, Informazione ed Addestramento (PFIA); Corsi di Formazione (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CdF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 Piano di Sorveglianza Sanitaria (PSS);Visite mediche ed esami di laboratorio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742149-1242-4937-87A4-D4E248C5A468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86075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36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9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25/03/2019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8914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Gestione degli immobili</a:t>
              </a:r>
            </a:p>
          </p:txBody>
        </p:sp>
        <p:pic>
          <p:nvPicPr>
            <p:cNvPr id="48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8C515283-E4C3-493E-B89F-8F2D4C29535B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1" name="Rettangolo con angoli arrotondati 40">
              <a:extLst>
                <a:ext uri="{FF2B5EF4-FFF2-40B4-BE49-F238E27FC236}">
                  <a16:creationId xmlns:a16="http://schemas.microsoft.com/office/drawing/2014/main" id="{5D99C871-7A24-4CAE-A1D9-D0B50B1F08C3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00DB72D2-6CB9-4478-88EF-DF9BE71E2E2C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7" name="CasellaDiTesto 56">
                <a:hlinkClick r:id="rId5"/>
                <a:extLst>
                  <a:ext uri="{FF2B5EF4-FFF2-40B4-BE49-F238E27FC236}">
                    <a16:creationId xmlns:a16="http://schemas.microsoft.com/office/drawing/2014/main" id="{3CEB371B-B540-40A1-9C42-91EB8D93FBD4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8" name="Elemento grafico 54">
                <a:extLst>
                  <a:ext uri="{FF2B5EF4-FFF2-40B4-BE49-F238E27FC236}">
                    <a16:creationId xmlns:a16="http://schemas.microsoft.com/office/drawing/2014/main" id="{1199AE5D-7B6D-4611-8C2F-80F844E9055D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0" name="Figura a mano libera: forma 44">
                  <a:extLst>
                    <a:ext uri="{FF2B5EF4-FFF2-40B4-BE49-F238E27FC236}">
                      <a16:creationId xmlns:a16="http://schemas.microsoft.com/office/drawing/2014/main" id="{B69E2F2B-25F8-462E-9E25-1A7EC4549163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3" name="Figura a mano libera: forma 45">
                  <a:extLst>
                    <a:ext uri="{FF2B5EF4-FFF2-40B4-BE49-F238E27FC236}">
                      <a16:creationId xmlns:a16="http://schemas.microsoft.com/office/drawing/2014/main" id="{8F4090C0-1440-4915-8145-91EE6D660A14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4" name="Rettangolo con angoli arrotondati 2">
            <a:hlinkClick r:id="rId6"/>
            <a:extLst>
              <a:ext uri="{FF2B5EF4-FFF2-40B4-BE49-F238E27FC236}">
                <a16:creationId xmlns:a16="http://schemas.microsoft.com/office/drawing/2014/main" id="{8F4A8D26-1472-41F3-BBA5-0E87E4651A3D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8886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17577</TotalTime>
  <Words>6996</Words>
  <Application>Microsoft Office PowerPoint</Application>
  <PresentationFormat>Personalizzato</PresentationFormat>
  <Paragraphs>1468</Paragraphs>
  <Slides>34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Lucida Grande</vt:lpstr>
      <vt:lpstr>Trebuchet MS</vt:lpstr>
      <vt:lpstr>Wingdings</vt:lpstr>
      <vt:lpstr>Office Theme</vt:lpstr>
      <vt:lpstr>Presentazione standard di PowerPoint</vt:lpstr>
      <vt:lpstr>Presentazione standard di PowerPoint</vt:lpstr>
      <vt:lpstr>Facility management 4 (1/4)</vt:lpstr>
      <vt:lpstr>Presentazione standard di PowerPoint</vt:lpstr>
      <vt:lpstr>Presentazione standard di PowerPoint</vt:lpstr>
      <vt:lpstr>Facility management 4 (4/4)</vt:lpstr>
      <vt:lpstr>Facility management beni culturali (1/2)</vt:lpstr>
      <vt:lpstr>Facility management beni culturali (2/2)</vt:lpstr>
      <vt:lpstr>Gestione Integrata Sicurezza 4 (1/2)</vt:lpstr>
      <vt:lpstr>Gestione Integrata Sicurezza 4 (2/2)</vt:lpstr>
      <vt:lpstr>Multiservizio tecnologico integrato energia per la sanità 2 (1/3)</vt:lpstr>
      <vt:lpstr>Presentazione standard di PowerPoint</vt:lpstr>
      <vt:lpstr>Multiservizio tecnologico integrato energia per la sanità 2 (3/3)</vt:lpstr>
      <vt:lpstr>Pulizia caserme e servizi aggiuntivi (1/3)</vt:lpstr>
      <vt:lpstr>Presentazione standard di PowerPoint</vt:lpstr>
      <vt:lpstr>Pulizia caserme e servizi aggiuntivi (3/3)</vt:lpstr>
      <vt:lpstr>Servizi agli immobili (1/2)</vt:lpstr>
      <vt:lpstr>Servizi agli immobili (2/2)</vt:lpstr>
      <vt:lpstr>Servizi di Facility Management Grandi Immobili (1/3)</vt:lpstr>
      <vt:lpstr>Presentazione standard di PowerPoint</vt:lpstr>
      <vt:lpstr>Servizi di Facility Management Grandi Immobili (3/3)</vt:lpstr>
      <vt:lpstr>Servizi di vigilanza (1/2)</vt:lpstr>
      <vt:lpstr>Servizi di vigilanza (2/2)</vt:lpstr>
      <vt:lpstr>Servizio integrato energia 4 (1/3)</vt:lpstr>
      <vt:lpstr>Presentazione standard di PowerPoint</vt:lpstr>
      <vt:lpstr>Servizio integrato energia 4 (3/3)</vt:lpstr>
      <vt:lpstr>Presentazione standard di PowerPoint</vt:lpstr>
      <vt:lpstr>Gestione ed efficientamento energetico degli impianti di illuminazione pubblica di proprietà degli Enti Locali - Enti Piccoli (1/3)</vt:lpstr>
      <vt:lpstr>Presentazione standard di PowerPoint</vt:lpstr>
      <vt:lpstr>Presentazione standard di PowerPoint</vt:lpstr>
      <vt:lpstr>Gestione ed efficientamento energetico degli impianti di illuminazione pubblica di proprietà degli Enti Locali - Enti Piccoli (3/3)</vt:lpstr>
      <vt:lpstr>Servizio luce 4 (1/2)</vt:lpstr>
      <vt:lpstr>Servizio luce 4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1692</cp:revision>
  <cp:lastPrinted>2015-04-20T11:19:35Z</cp:lastPrinted>
  <dcterms:created xsi:type="dcterms:W3CDTF">2015-04-16T14:31:18Z</dcterms:created>
  <dcterms:modified xsi:type="dcterms:W3CDTF">2022-12-13T11:05:15Z</dcterms:modified>
</cp:coreProperties>
</file>